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311" r:id="rId3"/>
    <p:sldId id="257" r:id="rId4"/>
    <p:sldId id="258" r:id="rId5"/>
    <p:sldId id="259" r:id="rId6"/>
    <p:sldId id="261" r:id="rId7"/>
    <p:sldId id="260" r:id="rId8"/>
    <p:sldId id="262" r:id="rId9"/>
    <p:sldId id="263" r:id="rId10"/>
    <p:sldId id="264" r:id="rId11"/>
    <p:sldId id="304" r:id="rId12"/>
    <p:sldId id="266" r:id="rId13"/>
    <p:sldId id="267" r:id="rId14"/>
    <p:sldId id="269" r:id="rId15"/>
    <p:sldId id="270" r:id="rId16"/>
    <p:sldId id="271" r:id="rId17"/>
    <p:sldId id="272" r:id="rId18"/>
    <p:sldId id="275" r:id="rId19"/>
    <p:sldId id="274" r:id="rId20"/>
    <p:sldId id="268" r:id="rId21"/>
    <p:sldId id="305" r:id="rId22"/>
    <p:sldId id="278" r:id="rId23"/>
    <p:sldId id="279" r:id="rId24"/>
    <p:sldId id="280" r:id="rId25"/>
    <p:sldId id="281" r:id="rId26"/>
    <p:sldId id="282" r:id="rId27"/>
    <p:sldId id="306" r:id="rId28"/>
    <p:sldId id="283" r:id="rId29"/>
    <p:sldId id="287" r:id="rId30"/>
    <p:sldId id="288" r:id="rId31"/>
    <p:sldId id="284" r:id="rId32"/>
    <p:sldId id="285" r:id="rId33"/>
    <p:sldId id="286" r:id="rId34"/>
    <p:sldId id="307" r:id="rId35"/>
    <p:sldId id="289" r:id="rId36"/>
    <p:sldId id="290" r:id="rId37"/>
    <p:sldId id="291" r:id="rId38"/>
    <p:sldId id="308" r:id="rId39"/>
    <p:sldId id="293" r:id="rId40"/>
    <p:sldId id="294" r:id="rId41"/>
    <p:sldId id="295" r:id="rId42"/>
    <p:sldId id="296" r:id="rId43"/>
    <p:sldId id="309" r:id="rId44"/>
    <p:sldId id="297" r:id="rId45"/>
    <p:sldId id="298" r:id="rId46"/>
    <p:sldId id="299" r:id="rId47"/>
    <p:sldId id="300" r:id="rId48"/>
    <p:sldId id="301" r:id="rId49"/>
    <p:sldId id="302" r:id="rId50"/>
    <p:sldId id="310" r:id="rId51"/>
    <p:sldId id="303" r:id="rId52"/>
  </p:sldIdLst>
  <p:sldSz cx="9144000" cy="5143500" type="screen16x9"/>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458" autoAdjust="0"/>
  </p:normalViewPr>
  <p:slideViewPr>
    <p:cSldViewPr>
      <p:cViewPr varScale="1">
        <p:scale>
          <a:sx n="70" d="100"/>
          <a:sy n="70" d="100"/>
        </p:scale>
        <p:origin x="1164"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763DC1A1-7F25-4B34-A113-4E2AB61C7043}" type="datetimeFigureOut">
              <a:rPr lang="en-US" smtClean="0"/>
              <a:t>4/25/2018</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530A5DD6-6495-4D40-A1D4-AE2DB3B95246}" type="slidenum">
              <a:rPr lang="en-US" smtClean="0"/>
              <a:t>‹#›</a:t>
            </a:fld>
            <a:endParaRPr lang="en-US"/>
          </a:p>
        </p:txBody>
      </p:sp>
    </p:spTree>
    <p:extLst>
      <p:ext uri="{BB962C8B-B14F-4D97-AF65-F5344CB8AC3E}">
        <p14:creationId xmlns:p14="http://schemas.microsoft.com/office/powerpoint/2010/main" val="2237711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algn="ctr"/>
            <a:r>
              <a:rPr lang="en-US" sz="7200" b="1" dirty="0" smtClean="0"/>
              <a:t>Geometry 12</a:t>
            </a:r>
            <a:endParaRPr lang="en-US" sz="7200" b="1" dirty="0"/>
          </a:p>
        </p:txBody>
      </p:sp>
      <p:sp>
        <p:nvSpPr>
          <p:cNvPr id="4" name="Slide Number Placeholder 3"/>
          <p:cNvSpPr>
            <a:spLocks noGrp="1"/>
          </p:cNvSpPr>
          <p:nvPr>
            <p:ph type="sldNum" sz="quarter" idx="10"/>
          </p:nvPr>
        </p:nvSpPr>
        <p:spPr/>
        <p:txBody>
          <a:bodyPr/>
          <a:lstStyle/>
          <a:p>
            <a:fld id="{530A5DD6-6495-4D40-A1D4-AE2DB3B95246}" type="slidenum">
              <a:rPr lang="en-US" smtClean="0"/>
              <a:t>1</a:t>
            </a:fld>
            <a:endParaRPr lang="en-US"/>
          </a:p>
        </p:txBody>
      </p:sp>
    </p:spTree>
    <p:extLst>
      <p:ext uri="{BB962C8B-B14F-4D97-AF65-F5344CB8AC3E}">
        <p14:creationId xmlns:p14="http://schemas.microsoft.com/office/powerpoint/2010/main" val="1925851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11</a:t>
            </a:fld>
            <a:endParaRPr lang="en-US"/>
          </a:p>
        </p:txBody>
      </p:sp>
    </p:spTree>
    <p:extLst>
      <p:ext uri="{BB962C8B-B14F-4D97-AF65-F5344CB8AC3E}">
        <p14:creationId xmlns:p14="http://schemas.microsoft.com/office/powerpoint/2010/main" val="148825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1EEDDAB1-2B18-4F17-A2B6-1ED0739EF7EF}" type="slidenum">
              <a:rPr lang="en-US" smtClean="0">
                <a:latin typeface="Arial" charset="0"/>
              </a:rPr>
              <a:pPr/>
              <a:t>12</a:t>
            </a:fld>
            <a:endParaRPr lang="en-US" smtClean="0">
              <a:latin typeface="Arial" charset="0"/>
            </a:endParaRPr>
          </a:p>
        </p:txBody>
      </p:sp>
      <p:sp>
        <p:nvSpPr>
          <p:cNvPr id="45059" name="Rectangle 2"/>
          <p:cNvSpPr>
            <a:spLocks noGrp="1" noRot="1" noChangeAspect="1" noChangeArrowheads="1" noTextEdit="1"/>
          </p:cNvSpPr>
          <p:nvPr>
            <p:ph type="sldImg"/>
          </p:nvPr>
        </p:nvSpPr>
        <p:spPr>
          <a:xfrm>
            <a:off x="330200" y="696913"/>
            <a:ext cx="6197600" cy="3486150"/>
          </a:xfrm>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Some sports relie on having very little friction.  In biking for example, the smaller the surface area of the tires, the less friction there is.  And thus the faster the rider can go. </a:t>
            </a:r>
          </a:p>
          <a:p>
            <a:pPr eaLnBrk="1" hangingPunct="1"/>
            <a:endParaRPr lang="en-US" smtClean="0"/>
          </a:p>
          <a:p>
            <a:pPr eaLnBrk="1" hangingPunct="1"/>
            <a:r>
              <a:rPr lang="en-US" smtClean="0">
                <a:sym typeface="Wingdings" pitchFamily="2" charset="2"/>
              </a:rPr>
              <a:t> </a:t>
            </a:r>
            <a:r>
              <a:rPr lang="en-US" smtClean="0"/>
              <a:t>Draw the top triangle first (for some triangles you may have to count a horizontal space as 2)</a:t>
            </a:r>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13</a:t>
            </a:fld>
            <a:endParaRPr lang="en-US"/>
          </a:p>
        </p:txBody>
      </p:sp>
    </p:spTree>
    <p:extLst>
      <p:ext uri="{BB962C8B-B14F-4D97-AF65-F5344CB8AC3E}">
        <p14:creationId xmlns:p14="http://schemas.microsoft.com/office/powerpoint/2010/main" val="561635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14</a:t>
            </a:fld>
            <a:endParaRPr lang="en-US"/>
          </a:p>
        </p:txBody>
      </p:sp>
    </p:spTree>
    <p:extLst>
      <p:ext uri="{BB962C8B-B14F-4D97-AF65-F5344CB8AC3E}">
        <p14:creationId xmlns:p14="http://schemas.microsoft.com/office/powerpoint/2010/main" val="2015647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15</a:t>
            </a:fld>
            <a:endParaRPr lang="en-US"/>
          </a:p>
        </p:txBody>
      </p:sp>
    </p:spTree>
    <p:extLst>
      <p:ext uri="{BB962C8B-B14F-4D97-AF65-F5344CB8AC3E}">
        <p14:creationId xmlns:p14="http://schemas.microsoft.com/office/powerpoint/2010/main" val="1783134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1B4F9F30-E2D0-4E77-9ACA-74F23B016F71}" type="slidenum">
              <a:rPr lang="en-US" smtClean="0">
                <a:latin typeface="Arial" charset="0"/>
              </a:rPr>
              <a:pPr/>
              <a:t>16</a:t>
            </a:fld>
            <a:endParaRPr lang="en-US" smtClean="0">
              <a:latin typeface="Arial" charset="0"/>
            </a:endParaRPr>
          </a:p>
        </p:txBody>
      </p:sp>
      <p:sp>
        <p:nvSpPr>
          <p:cNvPr id="47107" name="Rectangle 2"/>
          <p:cNvSpPr>
            <a:spLocks noGrp="1" noRot="1" noChangeAspect="1" noChangeArrowheads="1" noTextEdit="1"/>
          </p:cNvSpPr>
          <p:nvPr>
            <p:ph type="sldImg"/>
          </p:nvPr>
        </p:nvSpPr>
        <p:spPr>
          <a:xfrm>
            <a:off x="330200" y="696913"/>
            <a:ext cx="6197600" cy="3486150"/>
          </a:xfrm>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You can find the surface area by adding up the areas of each surface, but if you could use a formula, it would be quicker</a:t>
            </a:r>
          </a:p>
          <a:p>
            <a:pPr lvl="1" eaLnBrk="1" hangingPunct="1"/>
            <a:r>
              <a:rPr lang="en-US" smtClean="0"/>
              <a:t>All the lateral surfaces are rectangles</a:t>
            </a:r>
          </a:p>
          <a:p>
            <a:pPr lvl="1" eaLnBrk="1" hangingPunct="1"/>
            <a:r>
              <a:rPr lang="en-US" smtClean="0"/>
              <a:t>Area = bh </a:t>
            </a:r>
          </a:p>
          <a:p>
            <a:pPr lvl="1" eaLnBrk="1" hangingPunct="1"/>
            <a:r>
              <a:rPr lang="en-US" smtClean="0"/>
              <a:t>Add up the areas L = ah + bh + ch + … + dh</a:t>
            </a:r>
          </a:p>
          <a:p>
            <a:pPr lvl="2" eaLnBrk="1" hangingPunct="1"/>
            <a:r>
              <a:rPr lang="en-US" smtClean="0"/>
              <a:t>L = (a + b + c + … + d)h</a:t>
            </a:r>
          </a:p>
          <a:p>
            <a:pPr lvl="2" eaLnBrk="1" hangingPunct="1"/>
            <a:r>
              <a:rPr lang="en-US" smtClean="0"/>
              <a:t>Perimeter of base = a + b + c + … + d</a:t>
            </a:r>
          </a:p>
          <a:p>
            <a:pPr lvl="2" eaLnBrk="1" hangingPunct="1"/>
            <a:r>
              <a:rPr lang="en-US" smtClean="0"/>
              <a:t>L = Ph</a:t>
            </a:r>
          </a:p>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17</a:t>
            </a:fld>
            <a:endParaRPr lang="en-US"/>
          </a:p>
        </p:txBody>
      </p:sp>
    </p:spTree>
    <p:extLst>
      <p:ext uri="{BB962C8B-B14F-4D97-AF65-F5344CB8AC3E}">
        <p14:creationId xmlns:p14="http://schemas.microsoft.com/office/powerpoint/2010/main" val="637659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u="sng" dirty="0" smtClean="0"/>
                  <a:t>/</a:t>
                </a:r>
                <a:r>
                  <a:rPr lang="en-US" u="none" dirty="0" smtClean="0">
                    <a:sym typeface="Wingdings 2"/>
                  </a:rPr>
                  <a:t></a:t>
                </a:r>
                <a:r>
                  <a:rPr lang="en-US" u="sng" dirty="0" smtClean="0">
                    <a:sym typeface="Wingdings 2"/>
                  </a:rPr>
                  <a:t>\</a:t>
                </a:r>
                <a:endParaRPr lang="en-US" u="none" dirty="0" smtClean="0">
                  <a:sym typeface="Wingdings 2"/>
                </a:endParaRPr>
              </a:p>
              <a:p>
                <a:r>
                  <a:rPr lang="en-US" u="none" dirty="0" smtClean="0">
                    <a:sym typeface="Wingdings 2"/>
                  </a:rPr>
                  <a:t> </a:t>
                </a:r>
              </a:p>
              <a:p>
                <a:r>
                  <a:rPr lang="en-US" u="none" dirty="0" smtClean="0">
                    <a:sym typeface="Wingdings 2"/>
                  </a:rPr>
                  <a:t> </a:t>
                </a:r>
              </a:p>
              <a:p>
                <a:endParaRPr lang="en-US" u="none" dirty="0" smtClean="0">
                  <a:sym typeface="Wingdings 2"/>
                </a:endParaRPr>
              </a:p>
              <a:p>
                <a:pPr/>
                <a14:m>
                  <m:oMathPara xmlns:m="http://schemas.openxmlformats.org/officeDocument/2006/math">
                    <m:oMathParaPr>
                      <m:jc m:val="centerGroup"/>
                    </m:oMathParaPr>
                    <m:oMath xmlns:m="http://schemas.openxmlformats.org/officeDocument/2006/math">
                      <m:r>
                        <a:rPr lang="en-US" b="0" i="1" u="none" smtClean="0">
                          <a:latin typeface="Cambria Math"/>
                          <a:sym typeface="Wingdings 2"/>
                        </a:rPr>
                        <m:t>𝑃</m:t>
                      </m:r>
                      <m:r>
                        <a:rPr lang="en-US" b="0" i="1" u="none" smtClean="0">
                          <a:latin typeface="Cambria Math"/>
                          <a:sym typeface="Wingdings 2"/>
                        </a:rPr>
                        <m:t>=2</m:t>
                      </m:r>
                      <m:d>
                        <m:dPr>
                          <m:ctrlPr>
                            <a:rPr lang="en-US" b="0" i="1" u="none" smtClean="0">
                              <a:latin typeface="Cambria Math" panose="02040503050406030204" pitchFamily="18" charset="0"/>
                              <a:sym typeface="Wingdings 2"/>
                            </a:rPr>
                          </m:ctrlPr>
                        </m:dPr>
                        <m:e>
                          <m:r>
                            <a:rPr lang="en-US" b="0" i="1" u="none" smtClean="0">
                              <a:latin typeface="Cambria Math"/>
                              <a:sym typeface="Wingdings 2"/>
                            </a:rPr>
                            <m:t>3</m:t>
                          </m:r>
                        </m:e>
                      </m:d>
                      <m:r>
                        <a:rPr lang="en-US" b="0" i="1" u="none" smtClean="0">
                          <a:latin typeface="Cambria Math"/>
                          <a:sym typeface="Wingdings 2"/>
                        </a:rPr>
                        <m:t>+2</m:t>
                      </m:r>
                      <m:d>
                        <m:dPr>
                          <m:ctrlPr>
                            <a:rPr lang="en-US" b="0" i="1" u="none" smtClean="0">
                              <a:latin typeface="Cambria Math" panose="02040503050406030204" pitchFamily="18" charset="0"/>
                              <a:sym typeface="Wingdings 2"/>
                            </a:rPr>
                          </m:ctrlPr>
                        </m:dPr>
                        <m:e>
                          <m:r>
                            <a:rPr lang="en-US" b="0" i="1" u="none" smtClean="0">
                              <a:latin typeface="Cambria Math"/>
                              <a:sym typeface="Wingdings 2"/>
                            </a:rPr>
                            <m:t>4</m:t>
                          </m:r>
                        </m:e>
                      </m:d>
                      <m:r>
                        <a:rPr lang="en-US" b="0" i="1" u="none" smtClean="0">
                          <a:latin typeface="Cambria Math"/>
                          <a:sym typeface="Wingdings 2"/>
                        </a:rPr>
                        <m:t>=14</m:t>
                      </m:r>
                    </m:oMath>
                  </m:oMathPara>
                </a14:m>
                <a:endParaRPr lang="en-US" u="none" dirty="0" smtClean="0">
                  <a:sym typeface="Wingdings 2"/>
                </a:endParaRPr>
              </a:p>
              <a:p>
                <a:pPr/>
                <a14:m>
                  <m:oMathPara xmlns:m="http://schemas.openxmlformats.org/officeDocument/2006/math">
                    <m:oMathParaPr>
                      <m:jc m:val="centerGroup"/>
                    </m:oMathParaPr>
                    <m:oMath xmlns:m="http://schemas.openxmlformats.org/officeDocument/2006/math">
                      <m:r>
                        <a:rPr lang="en-US" b="0" i="1" smtClean="0">
                          <a:latin typeface="Cambria Math"/>
                        </a:rPr>
                        <m:t>𝐿</m:t>
                      </m:r>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14</m:t>
                          </m:r>
                        </m:e>
                      </m:d>
                      <m:d>
                        <m:dPr>
                          <m:ctrlPr>
                            <a:rPr lang="en-US" b="0" i="1" smtClean="0">
                              <a:latin typeface="Cambria Math" panose="02040503050406030204" pitchFamily="18" charset="0"/>
                            </a:rPr>
                          </m:ctrlPr>
                        </m:dPr>
                        <m:e>
                          <m:r>
                            <a:rPr lang="en-US" b="0" i="1" smtClean="0">
                              <a:latin typeface="Cambria Math"/>
                            </a:rPr>
                            <m:t>7</m:t>
                          </m:r>
                        </m:e>
                      </m:d>
                      <m:r>
                        <a:rPr lang="en-US" b="0" i="1" smtClean="0">
                          <a:latin typeface="Cambria Math"/>
                        </a:rPr>
                        <m:t>=98</m:t>
                      </m:r>
                    </m:oMath>
                  </m:oMathPara>
                </a14:m>
                <a:endParaRPr lang="en-US" b="0" i="1" dirty="0" smtClean="0">
                  <a:latin typeface="Cambria Math"/>
                </a:endParaRPr>
              </a:p>
              <a:p>
                <a:pPr/>
                <a14:m>
                  <m:oMathPara xmlns:m="http://schemas.openxmlformats.org/officeDocument/2006/math">
                    <m:oMathParaPr>
                      <m:jc m:val="centerGroup"/>
                    </m:oMathParaPr>
                    <m:oMath xmlns:m="http://schemas.openxmlformats.org/officeDocument/2006/math">
                      <m:r>
                        <a:rPr lang="en-US" b="0" i="1" smtClean="0">
                          <a:latin typeface="Cambria Math"/>
                        </a:rPr>
                        <m:t>𝐵</m:t>
                      </m:r>
                      <m:r>
                        <a:rPr lang="en-US" b="0" i="1" smtClean="0">
                          <a:latin typeface="Cambria Math"/>
                        </a:rPr>
                        <m:t>=3⋅4=12</m:t>
                      </m:r>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=2</m:t>
                      </m:r>
                      <m:d>
                        <m:dPr>
                          <m:ctrlPr>
                            <a:rPr lang="en-US" b="0" i="1" smtClean="0">
                              <a:latin typeface="Cambria Math" panose="02040503050406030204" pitchFamily="18" charset="0"/>
                            </a:rPr>
                          </m:ctrlPr>
                        </m:dPr>
                        <m:e>
                          <m:r>
                            <a:rPr lang="en-US" b="0" i="1" smtClean="0">
                              <a:latin typeface="Cambria Math"/>
                            </a:rPr>
                            <m:t>12</m:t>
                          </m:r>
                        </m:e>
                      </m:d>
                      <m:r>
                        <a:rPr lang="en-US" b="0" i="1" smtClean="0">
                          <a:latin typeface="Cambria Math"/>
                        </a:rPr>
                        <m:t>+14</m:t>
                      </m:r>
                      <m:d>
                        <m:dPr>
                          <m:ctrlPr>
                            <a:rPr lang="en-US" b="0" i="1" smtClean="0">
                              <a:latin typeface="Cambria Math" panose="02040503050406030204" pitchFamily="18" charset="0"/>
                            </a:rPr>
                          </m:ctrlPr>
                        </m:dPr>
                        <m:e>
                          <m:r>
                            <a:rPr lang="en-US" b="0" i="1" smtClean="0">
                              <a:latin typeface="Cambria Math"/>
                            </a:rPr>
                            <m:t>7</m:t>
                          </m:r>
                        </m:e>
                      </m:d>
                      <m:r>
                        <a:rPr lang="en-US" b="0" i="1" smtClean="0">
                          <a:latin typeface="Cambria Math"/>
                        </a:rPr>
                        <m:t>=122</m:t>
                      </m:r>
                    </m:oMath>
                  </m:oMathPara>
                </a14:m>
                <a:endParaRPr lang="en-US" dirty="0"/>
              </a:p>
            </p:txBody>
          </p:sp>
        </mc:Choice>
        <mc:Fallback xmlns="">
          <p:sp>
            <p:nvSpPr>
              <p:cNvPr id="3" name="Notes Placeholder 2"/>
              <p:cNvSpPr>
                <a:spLocks noGrp="1"/>
              </p:cNvSpPr>
              <p:nvPr>
                <p:ph type="body" idx="1"/>
              </p:nvPr>
            </p:nvSpPr>
            <p:spPr/>
            <p:txBody>
              <a:bodyPr/>
              <a:lstStyle/>
              <a:p>
                <a:r>
                  <a:rPr lang="en-US" u="sng" dirty="0" smtClean="0"/>
                  <a:t>/</a:t>
                </a:r>
                <a:r>
                  <a:rPr lang="en-US" u="none" dirty="0" smtClean="0">
                    <a:sym typeface="Wingdings 2"/>
                  </a:rPr>
                  <a:t></a:t>
                </a:r>
                <a:r>
                  <a:rPr lang="en-US" u="sng" dirty="0" smtClean="0">
                    <a:sym typeface="Wingdings 2"/>
                  </a:rPr>
                  <a:t>\</a:t>
                </a:r>
                <a:endParaRPr lang="en-US" u="none" dirty="0" smtClean="0">
                  <a:sym typeface="Wingdings 2"/>
                </a:endParaRPr>
              </a:p>
              <a:p>
                <a:r>
                  <a:rPr lang="en-US" u="none" dirty="0" smtClean="0">
                    <a:sym typeface="Wingdings 2"/>
                  </a:rPr>
                  <a:t> </a:t>
                </a:r>
                <a:r>
                  <a:rPr lang="en-US" u="none" dirty="0" smtClean="0">
                    <a:sym typeface="Wingdings 2"/>
                  </a:rPr>
                  <a:t></a:t>
                </a:r>
              </a:p>
              <a:p>
                <a:r>
                  <a:rPr lang="en-US" u="none" dirty="0" smtClean="0">
                    <a:sym typeface="Wingdings 2"/>
                  </a:rPr>
                  <a:t> </a:t>
                </a:r>
              </a:p>
              <a:p>
                <a:endParaRPr lang="en-US" u="none" dirty="0" smtClean="0">
                  <a:sym typeface="Wingdings 2"/>
                </a:endParaRPr>
              </a:p>
              <a:p>
                <a:r>
                  <a:rPr lang="en-US" b="0" i="0" u="none" smtClean="0">
                    <a:latin typeface="Cambria Math"/>
                    <a:sym typeface="Wingdings 2"/>
                  </a:rPr>
                  <a:t>𝑃=2(3)+2(4)=14</a:t>
                </a:r>
                <a:endParaRPr lang="en-US" u="none" dirty="0" smtClean="0">
                  <a:sym typeface="Wingdings 2"/>
                </a:endParaRPr>
              </a:p>
              <a:p>
                <a:r>
                  <a:rPr lang="en-US" b="0" i="0" smtClean="0">
                    <a:latin typeface="Cambria Math"/>
                  </a:rPr>
                  <a:t>𝐿=(14)(7)=98</a:t>
                </a:r>
                <a:endParaRPr lang="en-US" b="0" i="1" dirty="0" smtClean="0">
                  <a:latin typeface="Cambria Math"/>
                </a:endParaRPr>
              </a:p>
              <a:p>
                <a:r>
                  <a:rPr lang="en-US" b="0" i="0" smtClean="0">
                    <a:latin typeface="Cambria Math"/>
                  </a:rPr>
                  <a:t>𝐵=3⋅4=12</a:t>
                </a:r>
                <a:endParaRPr lang="en-US" b="0" dirty="0" smtClean="0"/>
              </a:p>
              <a:p>
                <a:r>
                  <a:rPr lang="en-US" b="0" i="0" smtClean="0">
                    <a:latin typeface="Cambria Math"/>
                  </a:rPr>
                  <a:t>𝐴=2(12)+14(7)=122</a:t>
                </a:r>
                <a:endParaRPr lang="en-US" dirty="0"/>
              </a:p>
            </p:txBody>
          </p:sp>
        </mc:Fallback>
      </mc:AlternateContent>
      <p:sp>
        <p:nvSpPr>
          <p:cNvPr id="4" name="Slide Number Placeholder 3"/>
          <p:cNvSpPr>
            <a:spLocks noGrp="1"/>
          </p:cNvSpPr>
          <p:nvPr>
            <p:ph type="sldNum" sz="quarter" idx="10"/>
          </p:nvPr>
        </p:nvSpPr>
        <p:spPr/>
        <p:txBody>
          <a:bodyPr/>
          <a:lstStyle/>
          <a:p>
            <a:fld id="{530A5DD6-6495-4D40-A1D4-AE2DB3B95246}" type="slidenum">
              <a:rPr lang="en-US" smtClean="0"/>
              <a:t>18</a:t>
            </a:fld>
            <a:endParaRPr lang="en-US"/>
          </a:p>
        </p:txBody>
      </p:sp>
    </p:spTree>
    <p:extLst>
      <p:ext uri="{BB962C8B-B14F-4D97-AF65-F5344CB8AC3E}">
        <p14:creationId xmlns:p14="http://schemas.microsoft.com/office/powerpoint/2010/main" val="1921160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68572FF8-6F03-412A-BAB3-44586B7FB140}" type="slidenum">
              <a:rPr lang="en-US" smtClean="0">
                <a:latin typeface="Arial" charset="0"/>
              </a:rPr>
              <a:pPr/>
              <a:t>19</a:t>
            </a:fld>
            <a:endParaRPr lang="en-US" smtClean="0">
              <a:latin typeface="Arial" charset="0"/>
            </a:endParaRPr>
          </a:p>
        </p:txBody>
      </p:sp>
      <p:sp>
        <p:nvSpPr>
          <p:cNvPr id="49155" name="Rectangle 2"/>
          <p:cNvSpPr>
            <a:spLocks noGrp="1" noRot="1" noChangeAspect="1" noChangeArrowheads="1" noTextEdit="1"/>
          </p:cNvSpPr>
          <p:nvPr>
            <p:ph type="sldImg"/>
          </p:nvPr>
        </p:nvSpPr>
        <p:spPr>
          <a:xfrm>
            <a:off x="330200" y="696913"/>
            <a:ext cx="6197600" cy="3486150"/>
          </a:xfrm>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BDD84C07-4AB1-43C1-AEB7-F87331E53EE7}" type="slidenum">
              <a:rPr lang="en-US" smtClean="0">
                <a:latin typeface="Arial" charset="0"/>
              </a:rPr>
              <a:pPr/>
              <a:t>20</a:t>
            </a:fld>
            <a:endParaRPr lang="en-US" smtClean="0">
              <a:latin typeface="Arial" charset="0"/>
            </a:endParaRPr>
          </a:p>
        </p:txBody>
      </p:sp>
      <p:sp>
        <p:nvSpPr>
          <p:cNvPr id="46083" name="Rectangle 2"/>
          <p:cNvSpPr>
            <a:spLocks noGrp="1" noRot="1" noChangeAspect="1" noChangeArrowheads="1" noTextEdit="1"/>
          </p:cNvSpPr>
          <p:nvPr>
            <p:ph type="sldImg"/>
          </p:nvPr>
        </p:nvSpPr>
        <p:spPr>
          <a:xfrm>
            <a:off x="330200" y="696913"/>
            <a:ext cx="6197600" cy="3486150"/>
          </a:xfrm>
          <a:ln/>
        </p:spPr>
      </p:sp>
      <mc:AlternateContent xmlns:mc="http://schemas.openxmlformats.org/markup-compatibility/2006" xmlns:a14="http://schemas.microsoft.com/office/drawing/2010/main">
        <mc:Choice Requires="a14">
          <p:sp>
            <p:nvSpPr>
              <p:cNvPr id="46084"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lvl="0" eaLnBrk="1" hangingPunct="1"/>
                <a14:m>
                  <m:oMathPara xmlns:m="http://schemas.openxmlformats.org/officeDocument/2006/math">
                    <m:oMathParaPr>
                      <m:jc m:val="centerGroup"/>
                    </m:oMathParaPr>
                    <m:oMath xmlns:m="http://schemas.openxmlformats.org/officeDocument/2006/math">
                      <m:r>
                        <a:rPr lang="en-US" b="0" i="1" smtClean="0">
                          <a:latin typeface="Cambria Math"/>
                        </a:rPr>
                        <m:t>100=2</m:t>
                      </m:r>
                      <m:r>
                        <a:rPr lang="en-US" b="0" i="1" smtClean="0">
                          <a:latin typeface="Cambria Math"/>
                        </a:rPr>
                        <m:t>𝜋</m:t>
                      </m:r>
                      <m:sSup>
                        <m:sSupPr>
                          <m:ctrlPr>
                            <a:rPr lang="en-US" b="0" i="1" smtClean="0">
                              <a:latin typeface="Cambria Math" panose="02040503050406030204" pitchFamily="18" charset="0"/>
                            </a:rPr>
                          </m:ctrlPr>
                        </m:sSupPr>
                        <m:e>
                          <m:r>
                            <a:rPr lang="en-US" b="0" i="1" smtClean="0">
                              <a:latin typeface="Cambria Math"/>
                            </a:rPr>
                            <m:t>𝑟</m:t>
                          </m:r>
                        </m:e>
                        <m:sup>
                          <m:r>
                            <a:rPr lang="en-US" b="0" i="1" smtClean="0">
                              <a:latin typeface="Cambria Math"/>
                            </a:rPr>
                            <m:t>2</m:t>
                          </m:r>
                        </m:sup>
                      </m:sSup>
                      <m:r>
                        <a:rPr lang="en-US" b="0" i="1" smtClean="0">
                          <a:latin typeface="Cambria Math"/>
                        </a:rPr>
                        <m:t>+2</m:t>
                      </m:r>
                      <m:r>
                        <a:rPr lang="en-US" b="0" i="1" smtClean="0">
                          <a:latin typeface="Cambria Math"/>
                        </a:rPr>
                        <m:t>𝜋</m:t>
                      </m:r>
                      <m:r>
                        <a:rPr lang="en-US" b="0" i="1" smtClean="0">
                          <a:latin typeface="Cambria Math"/>
                        </a:rPr>
                        <m:t>𝑟</m:t>
                      </m:r>
                      <m:d>
                        <m:dPr>
                          <m:ctrlPr>
                            <a:rPr lang="en-US" b="0" i="1" smtClean="0">
                              <a:latin typeface="Cambria Math" panose="02040503050406030204" pitchFamily="18" charset="0"/>
                            </a:rPr>
                          </m:ctrlPr>
                        </m:dPr>
                        <m:e>
                          <m:r>
                            <a:rPr lang="en-US" b="0" i="1" smtClean="0">
                              <a:latin typeface="Cambria Math"/>
                            </a:rPr>
                            <m:t>5</m:t>
                          </m:r>
                        </m:e>
                      </m:d>
                    </m:oMath>
                  </m:oMathPara>
                </a14:m>
                <a:endParaRPr lang="en-US" b="0" dirty="0" smtClean="0"/>
              </a:p>
              <a:p>
                <a:pPr lvl="0" eaLnBrk="1" hangingPunct="1"/>
                <a14:m>
                  <m:oMathPara xmlns:m="http://schemas.openxmlformats.org/officeDocument/2006/math">
                    <m:oMathParaPr>
                      <m:jc m:val="centerGroup"/>
                    </m:oMathParaPr>
                    <m:oMath xmlns:m="http://schemas.openxmlformats.org/officeDocument/2006/math">
                      <m:r>
                        <a:rPr lang="en-US" b="0" i="1" smtClean="0">
                          <a:latin typeface="Cambria Math"/>
                        </a:rPr>
                        <m:t>100=2</m:t>
                      </m:r>
                      <m:r>
                        <a:rPr lang="en-US" b="0" i="1" smtClean="0">
                          <a:latin typeface="Cambria Math"/>
                        </a:rPr>
                        <m:t>𝜋</m:t>
                      </m:r>
                      <m:sSup>
                        <m:sSupPr>
                          <m:ctrlPr>
                            <a:rPr lang="en-US" b="0" i="1" smtClean="0">
                              <a:latin typeface="Cambria Math" panose="02040503050406030204" pitchFamily="18" charset="0"/>
                            </a:rPr>
                          </m:ctrlPr>
                        </m:sSupPr>
                        <m:e>
                          <m:r>
                            <a:rPr lang="en-US" b="0" i="1" smtClean="0">
                              <a:latin typeface="Cambria Math"/>
                            </a:rPr>
                            <m:t>𝑟</m:t>
                          </m:r>
                        </m:e>
                        <m:sup>
                          <m:r>
                            <a:rPr lang="en-US" b="0" i="1" smtClean="0">
                              <a:latin typeface="Cambria Math"/>
                            </a:rPr>
                            <m:t>2</m:t>
                          </m:r>
                        </m:sup>
                      </m:sSup>
                      <m:r>
                        <a:rPr lang="en-US" b="0" i="1" smtClean="0">
                          <a:latin typeface="Cambria Math"/>
                        </a:rPr>
                        <m:t>+10</m:t>
                      </m:r>
                      <m:r>
                        <a:rPr lang="en-US" b="0" i="1" smtClean="0">
                          <a:latin typeface="Cambria Math"/>
                        </a:rPr>
                        <m:t>𝜋</m:t>
                      </m:r>
                      <m:r>
                        <a:rPr lang="en-US" b="0" i="1" smtClean="0">
                          <a:latin typeface="Cambria Math"/>
                        </a:rPr>
                        <m:t>𝑟</m:t>
                      </m:r>
                    </m:oMath>
                  </m:oMathPara>
                </a14:m>
                <a:endParaRPr lang="en-US" b="0" dirty="0" smtClean="0"/>
              </a:p>
              <a:p>
                <a:pPr lvl="0" eaLnBrk="1" hangingPunct="1"/>
                <a14:m>
                  <m:oMathPara xmlns:m="http://schemas.openxmlformats.org/officeDocument/2006/math">
                    <m:oMathParaPr>
                      <m:jc m:val="centerGroup"/>
                    </m:oMathParaPr>
                    <m:oMath xmlns:m="http://schemas.openxmlformats.org/officeDocument/2006/math">
                      <m:r>
                        <a:rPr lang="en-US" b="0" i="1" smtClean="0">
                          <a:latin typeface="Cambria Math"/>
                        </a:rPr>
                        <m:t>0=2</m:t>
                      </m:r>
                      <m:r>
                        <a:rPr lang="en-US" b="0" i="1" smtClean="0">
                          <a:latin typeface="Cambria Math"/>
                        </a:rPr>
                        <m:t>𝜋</m:t>
                      </m:r>
                      <m:sSup>
                        <m:sSupPr>
                          <m:ctrlPr>
                            <a:rPr lang="en-US" b="0" i="1" smtClean="0">
                              <a:latin typeface="Cambria Math" panose="02040503050406030204" pitchFamily="18" charset="0"/>
                            </a:rPr>
                          </m:ctrlPr>
                        </m:sSupPr>
                        <m:e>
                          <m:r>
                            <a:rPr lang="en-US" b="0" i="1" smtClean="0">
                              <a:latin typeface="Cambria Math"/>
                            </a:rPr>
                            <m:t>𝑟</m:t>
                          </m:r>
                        </m:e>
                        <m:sup>
                          <m:r>
                            <a:rPr lang="en-US" b="0" i="1" smtClean="0">
                              <a:latin typeface="Cambria Math"/>
                            </a:rPr>
                            <m:t>2</m:t>
                          </m:r>
                        </m:sup>
                      </m:sSup>
                      <m:r>
                        <a:rPr lang="en-US" b="0" i="1" smtClean="0">
                          <a:latin typeface="Cambria Math"/>
                        </a:rPr>
                        <m:t>+10</m:t>
                      </m:r>
                      <m:r>
                        <a:rPr lang="en-US" b="0" i="1" smtClean="0">
                          <a:latin typeface="Cambria Math"/>
                        </a:rPr>
                        <m:t>𝜋</m:t>
                      </m:r>
                      <m:r>
                        <a:rPr lang="en-US" b="0" i="1" smtClean="0">
                          <a:latin typeface="Cambria Math"/>
                        </a:rPr>
                        <m:t>𝑟</m:t>
                      </m:r>
                      <m:r>
                        <a:rPr lang="en-US" b="0" i="1" smtClean="0">
                          <a:latin typeface="Cambria Math"/>
                        </a:rPr>
                        <m:t>−100</m:t>
                      </m:r>
                    </m:oMath>
                  </m:oMathPara>
                </a14:m>
                <a:endParaRPr lang="en-US" b="0" dirty="0" smtClean="0"/>
              </a:p>
              <a:p>
                <a:pPr lvl="0" eaLnBrk="1" hangingPunct="1"/>
                <a14:m>
                  <m:oMathPara xmlns:m="http://schemas.openxmlformats.org/officeDocument/2006/math">
                    <m:oMathParaPr>
                      <m:jc m:val="centerGroup"/>
                    </m:oMathParaPr>
                    <m:oMath xmlns:m="http://schemas.openxmlformats.org/officeDocument/2006/math">
                      <m:r>
                        <a:rPr lang="en-US" b="0" i="1" smtClean="0">
                          <a:latin typeface="Cambria Math"/>
                        </a:rPr>
                        <m:t>0=</m:t>
                      </m:r>
                      <m:sSup>
                        <m:sSupPr>
                          <m:ctrlPr>
                            <a:rPr lang="en-US" b="0" i="1" smtClean="0">
                              <a:latin typeface="Cambria Math" panose="02040503050406030204" pitchFamily="18" charset="0"/>
                            </a:rPr>
                          </m:ctrlPr>
                        </m:sSupPr>
                        <m:e>
                          <m:r>
                            <a:rPr lang="en-US" b="0" i="1" smtClean="0">
                              <a:latin typeface="Cambria Math"/>
                            </a:rPr>
                            <m:t>𝑟</m:t>
                          </m:r>
                        </m:e>
                        <m:sup>
                          <m:r>
                            <a:rPr lang="en-US" b="0" i="1" smtClean="0">
                              <a:latin typeface="Cambria Math"/>
                            </a:rPr>
                            <m:t>2</m:t>
                          </m:r>
                        </m:sup>
                      </m:sSup>
                      <m:r>
                        <a:rPr lang="en-US" b="0" i="1" smtClean="0">
                          <a:latin typeface="Cambria Math"/>
                        </a:rPr>
                        <m:t>+5</m:t>
                      </m:r>
                      <m:r>
                        <a:rPr lang="en-US" b="0" i="1" smtClean="0">
                          <a:latin typeface="Cambria Math"/>
                        </a:rPr>
                        <m:t>𝑟</m:t>
                      </m:r>
                      <m:r>
                        <a:rPr lang="en-US" b="0" i="1" smtClean="0">
                          <a:latin typeface="Cambria Math"/>
                        </a:rPr>
                        <m:t>−15.915</m:t>
                      </m:r>
                    </m:oMath>
                  </m:oMathPara>
                </a14:m>
                <a:endParaRPr lang="en-US" b="0" dirty="0" smtClean="0"/>
              </a:p>
              <a:p>
                <a:pPr lvl="0" eaLnBrk="1" hangingPunct="1"/>
                <a14:m>
                  <m:oMathPara xmlns:m="http://schemas.openxmlformats.org/officeDocument/2006/math">
                    <m:oMathParaPr>
                      <m:jc m:val="centerGroup"/>
                    </m:oMathParaPr>
                    <m:oMath xmlns:m="http://schemas.openxmlformats.org/officeDocument/2006/math">
                      <m:r>
                        <a:rPr lang="en-US" b="0" i="1" smtClean="0">
                          <a:latin typeface="Cambria Math"/>
                        </a:rPr>
                        <m:t>𝑟</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−5±</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r>
                                    <a:rPr lang="en-US" b="0" i="1" smtClean="0">
                                      <a:latin typeface="Cambria Math"/>
                                    </a:rPr>
                                    <m:t>5</m:t>
                                  </m:r>
                                </m:e>
                                <m:sup>
                                  <m:r>
                                    <a:rPr lang="en-US" b="0" i="1" smtClean="0">
                                      <a:latin typeface="Cambria Math"/>
                                    </a:rPr>
                                    <m:t>2</m:t>
                                  </m:r>
                                </m:sup>
                              </m:sSup>
                              <m:r>
                                <a:rPr lang="en-US" b="0" i="1" smtClean="0">
                                  <a:latin typeface="Cambria Math"/>
                                </a:rPr>
                                <m:t>−4</m:t>
                              </m:r>
                              <m:d>
                                <m:dPr>
                                  <m:ctrlPr>
                                    <a:rPr lang="en-US" b="0" i="1" smtClean="0">
                                      <a:latin typeface="Cambria Math" panose="02040503050406030204" pitchFamily="18" charset="0"/>
                                    </a:rPr>
                                  </m:ctrlPr>
                                </m:dPr>
                                <m:e>
                                  <m:r>
                                    <a:rPr lang="en-US" b="0" i="1" smtClean="0">
                                      <a:latin typeface="Cambria Math"/>
                                    </a:rPr>
                                    <m:t>1</m:t>
                                  </m:r>
                                </m:e>
                              </m:d>
                              <m:d>
                                <m:dPr>
                                  <m:ctrlPr>
                                    <a:rPr lang="en-US" b="0" i="1" smtClean="0">
                                      <a:latin typeface="Cambria Math" panose="02040503050406030204" pitchFamily="18" charset="0"/>
                                    </a:rPr>
                                  </m:ctrlPr>
                                </m:dPr>
                                <m:e>
                                  <m:r>
                                    <a:rPr lang="en-US" b="0" i="1" smtClean="0">
                                      <a:latin typeface="Cambria Math"/>
                                    </a:rPr>
                                    <m:t>−15.915</m:t>
                                  </m:r>
                                </m:e>
                              </m:d>
                            </m:e>
                          </m:rad>
                        </m:num>
                        <m:den>
                          <m:r>
                            <a:rPr lang="en-US" b="0" i="1" smtClean="0">
                              <a:latin typeface="Cambria Math"/>
                            </a:rPr>
                            <m:t>2</m:t>
                          </m:r>
                          <m:d>
                            <m:dPr>
                              <m:ctrlPr>
                                <a:rPr lang="en-US" b="0" i="1" smtClean="0">
                                  <a:latin typeface="Cambria Math" panose="02040503050406030204" pitchFamily="18" charset="0"/>
                                </a:rPr>
                              </m:ctrlPr>
                            </m:dPr>
                            <m:e>
                              <m:r>
                                <a:rPr lang="en-US" b="0" i="1" smtClean="0">
                                  <a:latin typeface="Cambria Math"/>
                                </a:rPr>
                                <m:t>1</m:t>
                              </m:r>
                            </m:e>
                          </m:d>
                        </m:den>
                      </m:f>
                    </m:oMath>
                  </m:oMathPara>
                </a14:m>
                <a:endParaRPr lang="en-US" b="0" dirty="0" smtClean="0"/>
              </a:p>
              <a:p>
                <a:pPr lvl="0" eaLnBrk="1" hangingPunct="1"/>
                <a14:m>
                  <m:oMathPara xmlns:m="http://schemas.openxmlformats.org/officeDocument/2006/math">
                    <m:oMathParaPr>
                      <m:jc m:val="centerGroup"/>
                    </m:oMathParaPr>
                    <m:oMath xmlns:m="http://schemas.openxmlformats.org/officeDocument/2006/math">
                      <m:r>
                        <a:rPr lang="en-US" b="0" i="1" smtClean="0">
                          <a:latin typeface="Cambria Math"/>
                        </a:rPr>
                        <m:t>𝑟</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−5±</m:t>
                          </m:r>
                          <m:rad>
                            <m:radPr>
                              <m:degHide m:val="on"/>
                              <m:ctrlPr>
                                <a:rPr lang="en-US" b="0" i="1" smtClean="0">
                                  <a:latin typeface="Cambria Math" panose="02040503050406030204" pitchFamily="18" charset="0"/>
                                </a:rPr>
                              </m:ctrlPr>
                            </m:radPr>
                            <m:deg/>
                            <m:e>
                              <m:r>
                                <a:rPr lang="en-US" b="0" i="1" smtClean="0">
                                  <a:latin typeface="Cambria Math"/>
                                </a:rPr>
                                <m:t>88.662</m:t>
                              </m:r>
                            </m:e>
                          </m:rad>
                        </m:num>
                        <m:den>
                          <m:r>
                            <a:rPr lang="en-US" b="0" i="1" smtClean="0">
                              <a:latin typeface="Cambria Math"/>
                            </a:rPr>
                            <m:t>2</m:t>
                          </m:r>
                        </m:den>
                      </m:f>
                    </m:oMath>
                  </m:oMathPara>
                </a14:m>
                <a:endParaRPr lang="en-US" b="0" dirty="0" smtClean="0"/>
              </a:p>
              <a:p>
                <a:pPr lvl="0" eaLnBrk="1" hangingPunct="1"/>
                <a14:m>
                  <m:oMathPara xmlns:m="http://schemas.openxmlformats.org/officeDocument/2006/math">
                    <m:oMathParaPr>
                      <m:jc m:val="centerGroup"/>
                    </m:oMathParaPr>
                    <m:oMath xmlns:m="http://schemas.openxmlformats.org/officeDocument/2006/math">
                      <m:r>
                        <a:rPr lang="en-US" b="0" i="1" smtClean="0">
                          <a:latin typeface="Cambria Math"/>
                        </a:rPr>
                        <m:t>𝑟</m:t>
                      </m:r>
                      <m:r>
                        <a:rPr lang="en-US" b="0" i="1" smtClean="0">
                          <a:latin typeface="Cambria Math"/>
                        </a:rPr>
                        <m:t>=2.2, −7.2</m:t>
                      </m:r>
                    </m:oMath>
                  </m:oMathPara>
                </a14:m>
                <a:endParaRPr lang="en-US" dirty="0" smtClean="0"/>
              </a:p>
              <a:p>
                <a:pPr eaLnBrk="1" hangingPunct="1"/>
                <a:r>
                  <a:rPr lang="en-US" dirty="0" smtClean="0"/>
                  <a:t>Only 2.2</a:t>
                </a:r>
                <a:r>
                  <a:rPr lang="en-US" baseline="0" dirty="0" smtClean="0"/>
                  <a:t> makes sense because the radius must be positive</a:t>
                </a:r>
                <a:endParaRPr lang="en-US" dirty="0" smtClean="0"/>
              </a:p>
              <a:p>
                <a:pPr eaLnBrk="1" hangingPunct="1"/>
                <a:endParaRPr lang="en-US" dirty="0" smtClean="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𝑆</m:t>
                      </m:r>
                      <m:r>
                        <a:rPr lang="en-US" b="0" i="1" smtClean="0">
                          <a:latin typeface="Cambria Math"/>
                        </a:rPr>
                        <m:t>=2</m:t>
                      </m:r>
                      <m:r>
                        <a:rPr lang="en-US" b="0" i="1" smtClean="0">
                          <a:latin typeface="Cambria Math"/>
                        </a:rPr>
                        <m:t>𝜋</m:t>
                      </m:r>
                      <m:sSup>
                        <m:sSupPr>
                          <m:ctrlPr>
                            <a:rPr lang="en-US" b="0" i="1" smtClean="0">
                              <a:latin typeface="Cambria Math" panose="02040503050406030204" pitchFamily="18" charset="0"/>
                            </a:rPr>
                          </m:ctrlPr>
                        </m:sSupPr>
                        <m:e>
                          <m:r>
                            <a:rPr lang="en-US" b="0" i="1" smtClean="0">
                              <a:latin typeface="Cambria Math"/>
                            </a:rPr>
                            <m:t>2</m:t>
                          </m:r>
                        </m:e>
                        <m:sup>
                          <m:r>
                            <a:rPr lang="en-US" b="0" i="1" smtClean="0">
                              <a:latin typeface="Cambria Math"/>
                            </a:rPr>
                            <m:t>2</m:t>
                          </m:r>
                        </m:sup>
                      </m:sSup>
                      <m:r>
                        <a:rPr lang="en-US" b="0" i="1" smtClean="0">
                          <a:latin typeface="Cambria Math"/>
                        </a:rPr>
                        <m:t>+2</m:t>
                      </m:r>
                      <m:r>
                        <a:rPr lang="en-US" b="0" i="1" smtClean="0">
                          <a:latin typeface="Cambria Math"/>
                        </a:rPr>
                        <m:t>𝜋</m:t>
                      </m:r>
                      <m:d>
                        <m:dPr>
                          <m:ctrlPr>
                            <a:rPr lang="en-US" b="0" i="1" smtClean="0">
                              <a:latin typeface="Cambria Math" panose="02040503050406030204" pitchFamily="18" charset="0"/>
                            </a:rPr>
                          </m:ctrlPr>
                        </m:dPr>
                        <m:e>
                          <m:r>
                            <a:rPr lang="en-US" b="0" i="1" smtClean="0">
                              <a:latin typeface="Cambria Math"/>
                            </a:rPr>
                            <m:t>2</m:t>
                          </m:r>
                        </m:e>
                      </m:d>
                      <m:d>
                        <m:dPr>
                          <m:ctrlPr>
                            <a:rPr lang="en-US" b="0" i="1" smtClean="0">
                              <a:latin typeface="Cambria Math" panose="02040503050406030204" pitchFamily="18" charset="0"/>
                            </a:rPr>
                          </m:ctrlPr>
                        </m:dPr>
                        <m:e>
                          <m:r>
                            <a:rPr lang="en-US" b="0" i="1" smtClean="0">
                              <a:latin typeface="Cambria Math"/>
                            </a:rPr>
                            <m:t>5</m:t>
                          </m:r>
                        </m:e>
                      </m:d>
                    </m:oMath>
                  </m:oMathPara>
                </a14:m>
                <a:endParaRPr lang="en-US" b="0" dirty="0" smtClean="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𝑆</m:t>
                      </m:r>
                      <m:r>
                        <a:rPr lang="en-US" b="0" i="1" smtClean="0">
                          <a:latin typeface="Cambria Math"/>
                        </a:rPr>
                        <m:t>=8</m:t>
                      </m:r>
                      <m:r>
                        <a:rPr lang="en-US" b="0" i="1" smtClean="0">
                          <a:latin typeface="Cambria Math"/>
                        </a:rPr>
                        <m:t>𝜋</m:t>
                      </m:r>
                      <m:r>
                        <a:rPr lang="en-US" b="0" i="1" smtClean="0">
                          <a:latin typeface="Cambria Math"/>
                        </a:rPr>
                        <m:t>+20</m:t>
                      </m:r>
                      <m:r>
                        <a:rPr lang="en-US" b="0" i="1" smtClean="0">
                          <a:latin typeface="Cambria Math"/>
                        </a:rPr>
                        <m:t>𝜋</m:t>
                      </m:r>
                      <m:r>
                        <a:rPr lang="en-US" b="0" i="1" smtClean="0">
                          <a:latin typeface="Cambria Math"/>
                        </a:rPr>
                        <m:t>=28</m:t>
                      </m:r>
                      <m:r>
                        <a:rPr lang="en-US" b="0" i="1" smtClean="0">
                          <a:latin typeface="Cambria Math"/>
                        </a:rPr>
                        <m:t>𝜋</m:t>
                      </m:r>
                    </m:oMath>
                  </m:oMathPara>
                </a14:m>
                <a:endParaRPr lang="en-US" dirty="0" smtClean="0"/>
              </a:p>
            </p:txBody>
          </p:sp>
        </mc:Choice>
        <mc:Fallback xmlns="">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eaLnBrk="1" hangingPunct="1"/>
                <a:r>
                  <a:rPr lang="en-US" b="0" i="0" smtClean="0">
                    <a:latin typeface="Cambria Math"/>
                  </a:rPr>
                  <a:t>100=2𝜋𝑟^2+2𝜋𝑟(5)</a:t>
                </a:r>
                <a:endParaRPr lang="en-US" b="0" dirty="0" smtClean="0"/>
              </a:p>
              <a:p>
                <a:pPr lvl="0" eaLnBrk="1" hangingPunct="1"/>
                <a:r>
                  <a:rPr lang="en-US" b="0" i="0" smtClean="0">
                    <a:latin typeface="Cambria Math"/>
                  </a:rPr>
                  <a:t>100=2𝜋𝑟^2+10𝜋𝑟</a:t>
                </a:r>
                <a:endParaRPr lang="en-US" b="0" dirty="0" smtClean="0"/>
              </a:p>
              <a:p>
                <a:pPr lvl="0" eaLnBrk="1" hangingPunct="1"/>
                <a:r>
                  <a:rPr lang="en-US" b="0" i="0" smtClean="0">
                    <a:latin typeface="Cambria Math"/>
                  </a:rPr>
                  <a:t>0=2𝜋𝑟^2+10𝜋𝑟−100</a:t>
                </a:r>
                <a:endParaRPr lang="en-US" b="0" dirty="0" smtClean="0"/>
              </a:p>
              <a:p>
                <a:pPr lvl="0" eaLnBrk="1" hangingPunct="1"/>
                <a:r>
                  <a:rPr lang="en-US" b="0" i="0" smtClean="0">
                    <a:latin typeface="Cambria Math"/>
                  </a:rPr>
                  <a:t>0=𝑟^2+5𝑟−15.915</a:t>
                </a:r>
                <a:endParaRPr lang="en-US" b="0" dirty="0" smtClean="0"/>
              </a:p>
              <a:p>
                <a:pPr lvl="0" eaLnBrk="1" hangingPunct="1"/>
                <a:r>
                  <a:rPr lang="en-US" b="0" i="0" smtClean="0">
                    <a:latin typeface="Cambria Math"/>
                  </a:rPr>
                  <a:t>𝑟=(−5±√(5^2−4(1)(−15.915) ))/2(1) </a:t>
                </a:r>
                <a:endParaRPr lang="en-US" b="0" dirty="0" smtClean="0"/>
              </a:p>
              <a:p>
                <a:pPr lvl="0" eaLnBrk="1" hangingPunct="1"/>
                <a:r>
                  <a:rPr lang="en-US" b="0" i="0" smtClean="0">
                    <a:latin typeface="Cambria Math"/>
                  </a:rPr>
                  <a:t>𝑟=(−5±√88.662)/2</a:t>
                </a:r>
                <a:endParaRPr lang="en-US" b="0" dirty="0" smtClean="0"/>
              </a:p>
              <a:p>
                <a:pPr lvl="0" eaLnBrk="1" hangingPunct="1"/>
                <a:r>
                  <a:rPr lang="en-US" b="0" i="0" smtClean="0">
                    <a:latin typeface="Cambria Math"/>
                  </a:rPr>
                  <a:t>𝑟=2.2, −7.2</a:t>
                </a:r>
                <a:endParaRPr lang="en-US" dirty="0" smtClean="0"/>
              </a:p>
              <a:p>
                <a:pPr eaLnBrk="1" hangingPunct="1"/>
                <a:r>
                  <a:rPr lang="en-US" dirty="0" smtClean="0"/>
                  <a:t>Only 2.2</a:t>
                </a:r>
                <a:r>
                  <a:rPr lang="en-US" baseline="0" dirty="0" smtClean="0"/>
                  <a:t> makes sense because the radius must be positive</a:t>
                </a:r>
                <a:endParaRPr lang="en-US" dirty="0" smtClean="0"/>
              </a:p>
              <a:p>
                <a:pPr eaLnBrk="1" hangingPunct="1"/>
                <a:endParaRPr lang="en-US" dirty="0" smtClean="0"/>
              </a:p>
              <a:p>
                <a:pPr eaLnBrk="1" hangingPunct="1"/>
                <a:r>
                  <a:rPr lang="en-US" b="0" i="0" smtClean="0">
                    <a:latin typeface="Cambria Math"/>
                  </a:rPr>
                  <a:t>𝑆=2𝜋2^2+2𝜋(2)(5)</a:t>
                </a:r>
                <a:endParaRPr lang="en-US" b="0" dirty="0" smtClean="0"/>
              </a:p>
              <a:p>
                <a:pPr eaLnBrk="1" hangingPunct="1"/>
                <a:r>
                  <a:rPr lang="en-US" b="0" i="0" smtClean="0">
                    <a:latin typeface="Cambria Math"/>
                  </a:rPr>
                  <a:t>𝑆=8𝜋+20𝜋=28𝜋</a:t>
                </a:r>
                <a:endParaRPr lang="en-US" dirty="0" smtClean="0"/>
              </a:p>
            </p:txBody>
          </p:sp>
        </mc:Fallback>
      </mc:AlternateContent>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3</a:t>
            </a:fld>
            <a:endParaRPr lang="en-US"/>
          </a:p>
        </p:txBody>
      </p:sp>
    </p:spTree>
    <p:extLst>
      <p:ext uri="{BB962C8B-B14F-4D97-AF65-F5344CB8AC3E}">
        <p14:creationId xmlns:p14="http://schemas.microsoft.com/office/powerpoint/2010/main" val="3081449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21</a:t>
            </a:fld>
            <a:endParaRPr lang="en-US"/>
          </a:p>
        </p:txBody>
      </p:sp>
    </p:spTree>
    <p:extLst>
      <p:ext uri="{BB962C8B-B14F-4D97-AF65-F5344CB8AC3E}">
        <p14:creationId xmlns:p14="http://schemas.microsoft.com/office/powerpoint/2010/main" val="1938394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22</a:t>
            </a:fld>
            <a:endParaRPr lang="en-US"/>
          </a:p>
        </p:txBody>
      </p:sp>
    </p:spTree>
    <p:extLst>
      <p:ext uri="{BB962C8B-B14F-4D97-AF65-F5344CB8AC3E}">
        <p14:creationId xmlns:p14="http://schemas.microsoft.com/office/powerpoint/2010/main" val="34826876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11FEC88E-F5BB-4689-9AE3-4561460CFE03}" type="slidenum">
              <a:rPr lang="en-US" smtClean="0">
                <a:latin typeface="Arial" charset="0"/>
              </a:rPr>
              <a:pPr/>
              <a:t>23</a:t>
            </a:fld>
            <a:endParaRPr lang="en-US" smtClean="0">
              <a:latin typeface="Arial" charset="0"/>
            </a:endParaRPr>
          </a:p>
        </p:txBody>
      </p:sp>
      <p:sp>
        <p:nvSpPr>
          <p:cNvPr id="51203" name="Rectangle 2"/>
          <p:cNvSpPr>
            <a:spLocks noGrp="1" noRot="1" noChangeAspect="1" noChangeArrowheads="1" noTextEdit="1"/>
          </p:cNvSpPr>
          <p:nvPr>
            <p:ph type="sldImg"/>
          </p:nvPr>
        </p:nvSpPr>
        <p:spPr>
          <a:xfrm>
            <a:off x="330200" y="696913"/>
            <a:ext cx="6197600" cy="3486150"/>
          </a:xfrm>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Lateral area is ½ because the sides are triangles.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8045D4C2-E376-47D0-B860-C9D8524E98C7}" type="slidenum">
              <a:rPr lang="en-US" smtClean="0">
                <a:latin typeface="Arial" charset="0"/>
              </a:rPr>
              <a:pPr/>
              <a:t>24</a:t>
            </a:fld>
            <a:endParaRPr lang="en-US" smtClean="0">
              <a:latin typeface="Arial" charset="0"/>
            </a:endParaRPr>
          </a:p>
        </p:txBody>
      </p:sp>
      <p:sp>
        <p:nvSpPr>
          <p:cNvPr id="52227" name="Rectangle 2"/>
          <p:cNvSpPr>
            <a:spLocks noGrp="1" noRot="1" noChangeAspect="1" noChangeArrowheads="1" noTextEdit="1"/>
          </p:cNvSpPr>
          <p:nvPr>
            <p:ph type="sldImg"/>
          </p:nvPr>
        </p:nvSpPr>
        <p:spPr>
          <a:xfrm>
            <a:off x="330200" y="696913"/>
            <a:ext cx="6197600" cy="3486150"/>
          </a:xfrm>
          <a:ln/>
        </p:spPr>
      </p:sp>
      <mc:AlternateContent xmlns:mc="http://schemas.openxmlformats.org/markup-compatibility/2006" xmlns:a14="http://schemas.microsoft.com/office/drawing/2010/main">
        <mc:Choice Requires="a14">
          <p:sp>
            <p:nvSpPr>
              <p:cNvPr id="52228"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r>
                  <a:rPr lang="en-US" dirty="0" smtClean="0"/>
                  <a:t>Base</a:t>
                </a:r>
                <a:r>
                  <a:rPr lang="en-US" baseline="0" dirty="0" smtClean="0"/>
                  <a:t> Area</a:t>
                </a:r>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𝐵</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𝑃𝑎</m:t>
                      </m:r>
                    </m:oMath>
                  </m:oMathPara>
                </a14:m>
                <a:endParaRPr lang="en-US" b="0" dirty="0" smtClean="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𝐵</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5⋅8</m:t>
                          </m:r>
                        </m:e>
                      </m:d>
                      <m:d>
                        <m:dPr>
                          <m:ctrlPr>
                            <a:rPr lang="en-US" b="0" i="1" smtClean="0">
                              <a:latin typeface="Cambria Math" panose="02040503050406030204" pitchFamily="18" charset="0"/>
                            </a:rPr>
                          </m:ctrlPr>
                        </m:dPr>
                        <m:e>
                          <m:r>
                            <a:rPr lang="en-US" b="0" i="1" smtClean="0">
                              <a:latin typeface="Cambria Math"/>
                            </a:rPr>
                            <m:t>5.5</m:t>
                          </m:r>
                        </m:e>
                      </m:d>
                      <m:r>
                        <a:rPr lang="en-US" b="0" i="1" smtClean="0">
                          <a:latin typeface="Cambria Math"/>
                        </a:rPr>
                        <m:t>=110</m:t>
                      </m:r>
                    </m:oMath>
                  </m:oMathPara>
                </a14:m>
                <a:endParaRPr lang="en-US" b="0" dirty="0" smtClean="0"/>
              </a:p>
              <a:p>
                <a:pPr eaLnBrk="1" hangingPunct="1"/>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a:rPr>
                            <m:t>ℓ</m:t>
                          </m:r>
                        </m:e>
                        <m:sup>
                          <m:r>
                            <a:rPr lang="en-US" b="0" i="1" smtClean="0">
                              <a:latin typeface="Cambria Math"/>
                            </a:rPr>
                            <m:t>2</m:t>
                          </m:r>
                        </m:sup>
                      </m:sSup>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5.5</m:t>
                          </m:r>
                        </m:e>
                        <m:sup>
                          <m:r>
                            <a:rPr lang="en-US" b="0" i="1" smtClean="0">
                              <a:latin typeface="Cambria Math"/>
                            </a:rPr>
                            <m:t>2</m:t>
                          </m:r>
                        </m:sup>
                      </m:sSup>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4.8</m:t>
                          </m:r>
                        </m:e>
                        <m:sup>
                          <m:r>
                            <a:rPr lang="en-US" b="0" i="1" smtClean="0">
                              <a:latin typeface="Cambria Math"/>
                            </a:rPr>
                            <m:t>2</m:t>
                          </m:r>
                        </m:sup>
                      </m:sSup>
                    </m:oMath>
                  </m:oMathPara>
                </a14:m>
                <a:endParaRPr lang="en-US" b="0" dirty="0" smtClean="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ℓ=7.3</m:t>
                      </m:r>
                    </m:oMath>
                  </m:oMathPara>
                </a14:m>
                <a:endParaRPr lang="en-US" b="0" dirty="0" smtClean="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𝑆</m:t>
                      </m:r>
                      <m:r>
                        <a:rPr lang="en-US" b="0" i="1" smtClean="0">
                          <a:latin typeface="Cambria Math"/>
                        </a:rPr>
                        <m:t>=</m:t>
                      </m:r>
                      <m:r>
                        <a:rPr lang="en-US" b="0" i="1" smtClean="0">
                          <a:latin typeface="Cambria Math"/>
                        </a:rPr>
                        <m:t>𝐵</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𝑃</m:t>
                      </m:r>
                      <m:r>
                        <a:rPr lang="en-US" b="0" i="1" smtClean="0">
                          <a:latin typeface="Cambria Math"/>
                        </a:rPr>
                        <m:t>ℓ</m:t>
                      </m:r>
                    </m:oMath>
                  </m:oMathPara>
                </a14:m>
                <a:endParaRPr lang="en-US" b="0" i="1" dirty="0" smtClean="0">
                  <a:latin typeface="Cambria Math"/>
                </a:endParaRPr>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𝑆</m:t>
                      </m:r>
                      <m:r>
                        <a:rPr lang="en-US" b="0" i="1" smtClean="0">
                          <a:latin typeface="Cambria Math"/>
                        </a:rPr>
                        <m:t>=110+</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5⋅8</m:t>
                          </m:r>
                        </m:e>
                      </m:d>
                      <m:d>
                        <m:dPr>
                          <m:ctrlPr>
                            <a:rPr lang="en-US" b="0" i="1" smtClean="0">
                              <a:latin typeface="Cambria Math" panose="02040503050406030204" pitchFamily="18" charset="0"/>
                            </a:rPr>
                          </m:ctrlPr>
                        </m:dPr>
                        <m:e>
                          <m:r>
                            <a:rPr lang="en-US" b="0" i="1" smtClean="0">
                              <a:latin typeface="Cambria Math"/>
                            </a:rPr>
                            <m:t>7.3</m:t>
                          </m:r>
                        </m:e>
                      </m:d>
                      <m:r>
                        <a:rPr lang="en-US" b="0" i="1" smtClean="0">
                          <a:latin typeface="Cambria Math"/>
                        </a:rPr>
                        <m:t>=256</m:t>
                      </m:r>
                    </m:oMath>
                  </m:oMathPara>
                </a14:m>
                <a:endParaRPr lang="en-US" dirty="0" smtClean="0"/>
              </a:p>
            </p:txBody>
          </p:sp>
        </mc:Choice>
        <mc:Fallback xmlns="">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Base</a:t>
                </a:r>
                <a:r>
                  <a:rPr lang="en-US" baseline="0" dirty="0" smtClean="0"/>
                  <a:t> Area</a:t>
                </a:r>
              </a:p>
              <a:p>
                <a:pPr eaLnBrk="1" hangingPunct="1"/>
                <a:r>
                  <a:rPr lang="en-US" b="0" i="0" smtClean="0">
                    <a:latin typeface="Cambria Math"/>
                  </a:rPr>
                  <a:t>𝐵=1/2 𝑃𝑎</a:t>
                </a:r>
                <a:endParaRPr lang="en-US" b="0" dirty="0" smtClean="0"/>
              </a:p>
              <a:p>
                <a:pPr eaLnBrk="1" hangingPunct="1"/>
                <a:r>
                  <a:rPr lang="en-US" b="0" i="0" smtClean="0">
                    <a:latin typeface="Cambria Math"/>
                  </a:rPr>
                  <a:t>𝐵=1/2 (5⋅8)(5.5)=110</a:t>
                </a:r>
                <a:endParaRPr lang="en-US" b="0" dirty="0" smtClean="0"/>
              </a:p>
              <a:p>
                <a:pPr eaLnBrk="1" hangingPunct="1"/>
                <a:r>
                  <a:rPr lang="en-US" b="0" i="0" smtClean="0">
                    <a:latin typeface="Cambria Math"/>
                  </a:rPr>
                  <a:t>ℓ^2=〖5.5〗^2+〖4.8〗^2</a:t>
                </a:r>
                <a:endParaRPr lang="en-US" b="0" dirty="0" smtClean="0"/>
              </a:p>
              <a:p>
                <a:pPr eaLnBrk="1" hangingPunct="1"/>
                <a:r>
                  <a:rPr lang="en-US" b="0" i="0" smtClean="0">
                    <a:latin typeface="Cambria Math"/>
                  </a:rPr>
                  <a:t>ℓ=7.3</a:t>
                </a:r>
                <a:endParaRPr lang="en-US" b="0" dirty="0" smtClean="0"/>
              </a:p>
              <a:p>
                <a:pPr eaLnBrk="1" hangingPunct="1"/>
                <a:r>
                  <a:rPr lang="en-US" b="0" i="0" smtClean="0">
                    <a:latin typeface="Cambria Math"/>
                  </a:rPr>
                  <a:t>𝑆=𝐵+1/2 𝑃ℓ</a:t>
                </a:r>
                <a:endParaRPr lang="en-US" b="0" i="1" dirty="0" smtClean="0">
                  <a:latin typeface="Cambria Math"/>
                </a:endParaRPr>
              </a:p>
              <a:p>
                <a:pPr eaLnBrk="1" hangingPunct="1"/>
                <a:r>
                  <a:rPr lang="en-US" b="0" i="0" smtClean="0">
                    <a:latin typeface="Cambria Math"/>
                  </a:rPr>
                  <a:t>𝑆=110+1/2 (5⋅8)(7.3)=256</a:t>
                </a:r>
                <a:endParaRPr lang="en-US" dirty="0" smtClean="0"/>
              </a:p>
            </p:txBody>
          </p:sp>
        </mc:Fallback>
      </mc:AlternateContent>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CA90B135-D162-4628-90ED-56279C78422A}" type="slidenum">
              <a:rPr lang="en-US" smtClean="0">
                <a:latin typeface="Arial" charset="0"/>
              </a:rPr>
              <a:pPr/>
              <a:t>25</a:t>
            </a:fld>
            <a:endParaRPr lang="en-US" smtClean="0">
              <a:latin typeface="Arial" charset="0"/>
            </a:endParaRPr>
          </a:p>
        </p:txBody>
      </p:sp>
      <p:sp>
        <p:nvSpPr>
          <p:cNvPr id="53251" name="Rectangle 2"/>
          <p:cNvSpPr>
            <a:spLocks noGrp="1" noRot="1" noChangeAspect="1" noChangeArrowheads="1" noTextEdit="1"/>
          </p:cNvSpPr>
          <p:nvPr>
            <p:ph type="sldImg"/>
          </p:nvPr>
        </p:nvSpPr>
        <p:spPr>
          <a:xfrm>
            <a:off x="330200" y="696913"/>
            <a:ext cx="6197600" cy="3486150"/>
          </a:xfrm>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Looking for lateral area.  </a:t>
                </a: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a:rPr>
                        <m:t>𝐿</m:t>
                      </m:r>
                      <m:r>
                        <a:rPr lang="en-US" b="0" i="1" smtClean="0">
                          <a:latin typeface="Cambria Math"/>
                        </a:rPr>
                        <m:t>=</m:t>
                      </m:r>
                      <m:r>
                        <a:rPr lang="en-US" b="0" i="1" smtClean="0">
                          <a:latin typeface="Cambria Math"/>
                        </a:rPr>
                        <m:t>𝜋</m:t>
                      </m:r>
                      <m:r>
                        <a:rPr lang="en-US" b="0" i="1" smtClean="0">
                          <a:latin typeface="Cambria Math"/>
                        </a:rPr>
                        <m:t>3</m:t>
                      </m:r>
                      <m:d>
                        <m:dPr>
                          <m:ctrlPr>
                            <a:rPr lang="en-US" b="0" i="1" smtClean="0">
                              <a:latin typeface="Cambria Math" panose="02040503050406030204" pitchFamily="18" charset="0"/>
                            </a:rPr>
                          </m:ctrlPr>
                        </m:dPr>
                        <m:e>
                          <m:r>
                            <a:rPr lang="en-US" b="0" i="1" smtClean="0">
                              <a:latin typeface="Cambria Math"/>
                            </a:rPr>
                            <m:t>15</m:t>
                          </m:r>
                        </m:e>
                      </m:d>
                      <m:r>
                        <a:rPr lang="en-US" b="0" i="1" smtClean="0">
                          <a:latin typeface="Cambria Math"/>
                        </a:rPr>
                        <m:t>=141.4 </m:t>
                      </m:r>
                      <m:r>
                        <a:rPr lang="en-US" b="0" i="1" smtClean="0">
                          <a:latin typeface="Cambria Math"/>
                        </a:rPr>
                        <m:t>𝑐</m:t>
                      </m:r>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2</m:t>
                          </m:r>
                        </m:sup>
                      </m:sSup>
                    </m:oMath>
                  </m:oMathPara>
                </a14:m>
                <a:endParaRPr lang="en-US" dirty="0" smtClean="0"/>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Looking for lateral area.  </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smtClean="0">
                    <a:latin typeface="Cambria Math"/>
                  </a:rPr>
                  <a:t>𝐿=𝜋3(15)=141.4 𝑐𝑚^2</a:t>
                </a:r>
                <a:endParaRPr lang="en-US" dirty="0" smtClean="0"/>
              </a:p>
              <a:p>
                <a:endParaRPr lang="en-US" dirty="0"/>
              </a:p>
            </p:txBody>
          </p:sp>
        </mc:Fallback>
      </mc:AlternateContent>
      <p:sp>
        <p:nvSpPr>
          <p:cNvPr id="4" name="Slide Number Placeholder 3"/>
          <p:cNvSpPr>
            <a:spLocks noGrp="1"/>
          </p:cNvSpPr>
          <p:nvPr>
            <p:ph type="sldNum" sz="quarter" idx="10"/>
          </p:nvPr>
        </p:nvSpPr>
        <p:spPr/>
        <p:txBody>
          <a:bodyPr/>
          <a:lstStyle/>
          <a:p>
            <a:fld id="{530A5DD6-6495-4D40-A1D4-AE2DB3B95246}" type="slidenum">
              <a:rPr lang="en-US" smtClean="0"/>
              <a:t>26</a:t>
            </a:fld>
            <a:endParaRPr lang="en-US"/>
          </a:p>
        </p:txBody>
      </p:sp>
    </p:spTree>
    <p:extLst>
      <p:ext uri="{BB962C8B-B14F-4D97-AF65-F5344CB8AC3E}">
        <p14:creationId xmlns:p14="http://schemas.microsoft.com/office/powerpoint/2010/main" val="1872106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27</a:t>
            </a:fld>
            <a:endParaRPr lang="en-US"/>
          </a:p>
        </p:txBody>
      </p:sp>
    </p:spTree>
    <p:extLst>
      <p:ext uri="{BB962C8B-B14F-4D97-AF65-F5344CB8AC3E}">
        <p14:creationId xmlns:p14="http://schemas.microsoft.com/office/powerpoint/2010/main" val="15649129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28</a:t>
            </a:fld>
            <a:endParaRPr lang="en-US"/>
          </a:p>
        </p:txBody>
      </p:sp>
    </p:spTree>
    <p:extLst>
      <p:ext uri="{BB962C8B-B14F-4D97-AF65-F5344CB8AC3E}">
        <p14:creationId xmlns:p14="http://schemas.microsoft.com/office/powerpoint/2010/main" val="27991951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29</a:t>
            </a:fld>
            <a:endParaRPr lang="en-US"/>
          </a:p>
        </p:txBody>
      </p:sp>
    </p:spTree>
    <p:extLst>
      <p:ext uri="{BB962C8B-B14F-4D97-AF65-F5344CB8AC3E}">
        <p14:creationId xmlns:p14="http://schemas.microsoft.com/office/powerpoint/2010/main" val="6852948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Cut into two prisms</a:t>
                </a:r>
              </a:p>
              <a:p>
                <a:r>
                  <a:rPr lang="en-US" dirty="0" smtClean="0"/>
                  <a:t>Top</a:t>
                </a:r>
              </a:p>
              <a:p>
                <a:pPr/>
                <a14:m>
                  <m:oMathPara xmlns:m="http://schemas.openxmlformats.org/officeDocument/2006/math">
                    <m:oMathParaPr>
                      <m:jc m:val="centerGroup"/>
                    </m:oMathParaPr>
                    <m:oMath xmlns:m="http://schemas.openxmlformats.org/officeDocument/2006/math">
                      <m:r>
                        <a:rPr lang="en-US" b="0" i="1" smtClean="0">
                          <a:latin typeface="Cambria Math"/>
                        </a:rPr>
                        <m:t>𝑉</m:t>
                      </m:r>
                      <m:r>
                        <a:rPr lang="en-US" b="0" i="1" smtClean="0">
                          <a:latin typeface="Cambria Math"/>
                        </a:rPr>
                        <m:t>=1</m:t>
                      </m:r>
                      <m:d>
                        <m:dPr>
                          <m:ctrlPr>
                            <a:rPr lang="en-US" b="0" i="1" smtClean="0">
                              <a:latin typeface="Cambria Math" panose="02040503050406030204" pitchFamily="18" charset="0"/>
                            </a:rPr>
                          </m:ctrlPr>
                        </m:dPr>
                        <m:e>
                          <m:r>
                            <a:rPr lang="en-US" b="0" i="1" smtClean="0">
                              <a:latin typeface="Cambria Math"/>
                            </a:rPr>
                            <m:t>1</m:t>
                          </m:r>
                        </m:e>
                      </m:d>
                      <m:d>
                        <m:dPr>
                          <m:ctrlPr>
                            <a:rPr lang="en-US" b="0" i="1" smtClean="0">
                              <a:latin typeface="Cambria Math" panose="02040503050406030204" pitchFamily="18" charset="0"/>
                            </a:rPr>
                          </m:ctrlPr>
                        </m:dPr>
                        <m:e>
                          <m:r>
                            <a:rPr lang="en-US" b="0" i="1" smtClean="0">
                              <a:latin typeface="Cambria Math"/>
                            </a:rPr>
                            <m:t>1</m:t>
                          </m:r>
                        </m:e>
                      </m:d>
                      <m:r>
                        <a:rPr lang="en-US" b="0" i="1" smtClean="0">
                          <a:latin typeface="Cambria Math"/>
                        </a:rPr>
                        <m:t>=1</m:t>
                      </m:r>
                    </m:oMath>
                  </m:oMathPara>
                </a14:m>
                <a:endParaRPr lang="en-US" b="0" dirty="0" smtClean="0"/>
              </a:p>
              <a:p>
                <a:r>
                  <a:rPr lang="en-US" dirty="0" smtClean="0"/>
                  <a:t>Bottom</a:t>
                </a:r>
              </a:p>
              <a:p>
                <a:pPr/>
                <a14:m>
                  <m:oMathPara xmlns:m="http://schemas.openxmlformats.org/officeDocument/2006/math">
                    <m:oMathParaPr>
                      <m:jc m:val="centerGroup"/>
                    </m:oMathParaPr>
                    <m:oMath xmlns:m="http://schemas.openxmlformats.org/officeDocument/2006/math">
                      <m:r>
                        <a:rPr lang="en-US" b="0" i="1" smtClean="0">
                          <a:latin typeface="Cambria Math"/>
                        </a:rPr>
                        <m:t>𝑉</m:t>
                      </m:r>
                      <m:r>
                        <a:rPr lang="en-US" b="0" i="1" smtClean="0">
                          <a:latin typeface="Cambria Math"/>
                        </a:rPr>
                        <m:t>=3</m:t>
                      </m:r>
                      <m:d>
                        <m:dPr>
                          <m:ctrlPr>
                            <a:rPr lang="en-US" b="0" i="1" smtClean="0">
                              <a:latin typeface="Cambria Math" panose="02040503050406030204" pitchFamily="18" charset="0"/>
                            </a:rPr>
                          </m:ctrlPr>
                        </m:dPr>
                        <m:e>
                          <m:r>
                            <a:rPr lang="en-US" b="0" i="1" smtClean="0">
                              <a:latin typeface="Cambria Math"/>
                            </a:rPr>
                            <m:t>1</m:t>
                          </m:r>
                        </m:e>
                      </m:d>
                      <m:d>
                        <m:dPr>
                          <m:ctrlPr>
                            <a:rPr lang="en-US" b="0" i="1" smtClean="0">
                              <a:latin typeface="Cambria Math" panose="02040503050406030204" pitchFamily="18" charset="0"/>
                            </a:rPr>
                          </m:ctrlPr>
                        </m:dPr>
                        <m:e>
                          <m:r>
                            <a:rPr lang="en-US" b="0" i="1" smtClean="0">
                              <a:latin typeface="Cambria Math"/>
                            </a:rPr>
                            <m:t>2</m:t>
                          </m:r>
                        </m:e>
                      </m:d>
                      <m:r>
                        <a:rPr lang="en-US" b="0" i="1" smtClean="0">
                          <a:latin typeface="Cambria Math"/>
                        </a:rPr>
                        <m:t>=6</m:t>
                      </m:r>
                    </m:oMath>
                  </m:oMathPara>
                </a14:m>
                <a:endParaRPr lang="en-US" b="0" dirty="0" smtClean="0"/>
              </a:p>
              <a:p>
                <a:r>
                  <a:rPr lang="en-US" dirty="0" smtClean="0"/>
                  <a:t>Total</a:t>
                </a:r>
              </a:p>
              <a:p>
                <a:pPr/>
                <a14:m>
                  <m:oMathPara xmlns:m="http://schemas.openxmlformats.org/officeDocument/2006/math">
                    <m:oMathParaPr>
                      <m:jc m:val="centerGroup"/>
                    </m:oMathParaPr>
                    <m:oMath xmlns:m="http://schemas.openxmlformats.org/officeDocument/2006/math">
                      <m:r>
                        <a:rPr lang="en-US" b="0" i="1" smtClean="0">
                          <a:latin typeface="Cambria Math"/>
                        </a:rPr>
                        <m:t>𝑉</m:t>
                      </m:r>
                      <m:r>
                        <a:rPr lang="en-US" b="0" i="1" smtClean="0">
                          <a:latin typeface="Cambria Math"/>
                        </a:rPr>
                        <m:t>=1+6=7</m:t>
                      </m:r>
                    </m:oMath>
                  </m:oMathPara>
                </a14:m>
                <a:endParaRPr lang="en-US" dirty="0"/>
              </a:p>
            </p:txBody>
          </p:sp>
        </mc:Choice>
        <mc:Fallback xmlns="">
          <p:sp>
            <p:nvSpPr>
              <p:cNvPr id="3" name="Notes Placeholder 2"/>
              <p:cNvSpPr>
                <a:spLocks noGrp="1"/>
              </p:cNvSpPr>
              <p:nvPr>
                <p:ph type="body" idx="1"/>
              </p:nvPr>
            </p:nvSpPr>
            <p:spPr/>
            <p:txBody>
              <a:bodyPr/>
              <a:lstStyle/>
              <a:p>
                <a:r>
                  <a:rPr lang="en-US" dirty="0" smtClean="0"/>
                  <a:t>Cut into two prisms</a:t>
                </a:r>
              </a:p>
              <a:p>
                <a:r>
                  <a:rPr lang="en-US" dirty="0" smtClean="0"/>
                  <a:t>Top</a:t>
                </a:r>
              </a:p>
              <a:p>
                <a:r>
                  <a:rPr lang="en-US" b="0" i="0" smtClean="0">
                    <a:latin typeface="Cambria Math"/>
                  </a:rPr>
                  <a:t>𝑉=1(1)(1)=1</a:t>
                </a:r>
                <a:endParaRPr lang="en-US" b="0" dirty="0" smtClean="0"/>
              </a:p>
              <a:p>
                <a:r>
                  <a:rPr lang="en-US" dirty="0" smtClean="0"/>
                  <a:t>Bottom</a:t>
                </a:r>
              </a:p>
              <a:p>
                <a:r>
                  <a:rPr lang="en-US" b="0" i="0" smtClean="0">
                    <a:latin typeface="Cambria Math"/>
                  </a:rPr>
                  <a:t>𝑉=3(1)(2)=6</a:t>
                </a:r>
                <a:endParaRPr lang="en-US" b="0" dirty="0" smtClean="0"/>
              </a:p>
              <a:p>
                <a:r>
                  <a:rPr lang="en-US" dirty="0" smtClean="0"/>
                  <a:t>Total</a:t>
                </a:r>
              </a:p>
              <a:p>
                <a:r>
                  <a:rPr lang="en-US" b="0" i="0" smtClean="0">
                    <a:latin typeface="Cambria Math"/>
                  </a:rPr>
                  <a:t>𝑉=1+6=7</a:t>
                </a:r>
                <a:endParaRPr lang="en-US" dirty="0"/>
              </a:p>
            </p:txBody>
          </p:sp>
        </mc:Fallback>
      </mc:AlternateContent>
      <p:sp>
        <p:nvSpPr>
          <p:cNvPr id="4" name="Slide Number Placeholder 3"/>
          <p:cNvSpPr>
            <a:spLocks noGrp="1"/>
          </p:cNvSpPr>
          <p:nvPr>
            <p:ph type="sldNum" sz="quarter" idx="10"/>
          </p:nvPr>
        </p:nvSpPr>
        <p:spPr/>
        <p:txBody>
          <a:bodyPr/>
          <a:lstStyle/>
          <a:p>
            <a:fld id="{530A5DD6-6495-4D40-A1D4-AE2DB3B95246}" type="slidenum">
              <a:rPr lang="en-US" smtClean="0"/>
              <a:t>30</a:t>
            </a:fld>
            <a:endParaRPr lang="en-US"/>
          </a:p>
        </p:txBody>
      </p:sp>
    </p:spTree>
    <p:extLst>
      <p:ext uri="{BB962C8B-B14F-4D97-AF65-F5344CB8AC3E}">
        <p14:creationId xmlns:p14="http://schemas.microsoft.com/office/powerpoint/2010/main" val="2737713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4</a:t>
            </a:fld>
            <a:endParaRPr lang="en-US"/>
          </a:p>
        </p:txBody>
      </p:sp>
    </p:spTree>
    <p:extLst>
      <p:ext uri="{BB962C8B-B14F-4D97-AF65-F5344CB8AC3E}">
        <p14:creationId xmlns:p14="http://schemas.microsoft.com/office/powerpoint/2010/main" val="4906558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C5ADCAAC-0ACA-4A7A-BE10-2AFD81764098}" type="slidenum">
              <a:rPr lang="en-US" smtClean="0">
                <a:latin typeface="Arial" charset="0"/>
              </a:rPr>
              <a:pPr/>
              <a:t>31</a:t>
            </a:fld>
            <a:endParaRPr lang="en-US" smtClean="0">
              <a:latin typeface="Arial" charset="0"/>
            </a:endParaRPr>
          </a:p>
        </p:txBody>
      </p:sp>
      <p:sp>
        <p:nvSpPr>
          <p:cNvPr id="54275" name="Rectangle 2"/>
          <p:cNvSpPr>
            <a:spLocks noGrp="1" noRot="1" noChangeAspect="1" noChangeArrowheads="1" noTextEdit="1"/>
          </p:cNvSpPr>
          <p:nvPr>
            <p:ph type="sldImg"/>
          </p:nvPr>
        </p:nvSpPr>
        <p:spPr>
          <a:xfrm>
            <a:off x="330200" y="696913"/>
            <a:ext cx="6197600" cy="3486150"/>
          </a:xfrm>
          <a:ln/>
        </p:spPr>
      </p:sp>
      <mc:AlternateContent xmlns:mc="http://schemas.openxmlformats.org/markup-compatibility/2006" xmlns:a14="http://schemas.microsoft.com/office/drawing/2010/main">
        <mc:Choice Requires="a14">
          <p:sp>
            <p:nvSpPr>
              <p:cNvPr id="54276"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r>
                  <a:rPr lang="en-US" dirty="0" smtClean="0"/>
                  <a:t>Base</a:t>
                </a:r>
                <a:r>
                  <a:rPr lang="en-US" baseline="0" dirty="0" smtClean="0"/>
                  <a:t> Area (front)</a:t>
                </a:r>
              </a:p>
              <a:p>
                <a:pPr eaLnBrk="1" hangingPunct="1"/>
                <a:r>
                  <a:rPr lang="en-US" baseline="0" dirty="0" smtClean="0"/>
                  <a:t>Find height of triangle</a:t>
                </a:r>
              </a:p>
              <a:p>
                <a:pPr eaLnBrk="1" hangingPunct="1"/>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a:rPr>
                            <m:t>5</m:t>
                          </m:r>
                        </m:e>
                        <m:sup>
                          <m:r>
                            <a:rPr lang="en-US" b="0" i="1" smtClean="0">
                              <a:latin typeface="Cambria Math"/>
                            </a:rPr>
                            <m:t>2</m:t>
                          </m:r>
                        </m:sup>
                      </m:sSup>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𝑥</m:t>
                          </m:r>
                        </m:e>
                        <m:sup>
                          <m:r>
                            <a:rPr lang="en-US" b="0" i="1" smtClean="0">
                              <a:latin typeface="Cambria Math"/>
                            </a:rPr>
                            <m:t>2</m:t>
                          </m:r>
                        </m:sup>
                      </m:sSup>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2</m:t>
                          </m:r>
                        </m:sup>
                      </m:sSup>
                    </m:oMath>
                  </m:oMathPara>
                </a14:m>
                <a:endParaRPr lang="en-US" b="0" dirty="0" smtClean="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25+</m:t>
                      </m:r>
                      <m:sSup>
                        <m:sSupPr>
                          <m:ctrlPr>
                            <a:rPr lang="en-US" b="0" i="1" smtClean="0">
                              <a:latin typeface="Cambria Math" panose="02040503050406030204" pitchFamily="18" charset="0"/>
                            </a:rPr>
                          </m:ctrlPr>
                        </m:sSupPr>
                        <m:e>
                          <m:r>
                            <a:rPr lang="en-US" b="0" i="1" smtClean="0">
                              <a:latin typeface="Cambria Math"/>
                            </a:rPr>
                            <m:t>𝑥</m:t>
                          </m:r>
                        </m:e>
                        <m:sup>
                          <m:r>
                            <a:rPr lang="en-US" b="0" i="1" smtClean="0">
                              <a:latin typeface="Cambria Math"/>
                            </a:rPr>
                            <m:t>2</m:t>
                          </m:r>
                        </m:sup>
                      </m:sSup>
                      <m:r>
                        <a:rPr lang="en-US" b="0" i="1" smtClean="0">
                          <a:latin typeface="Cambria Math"/>
                        </a:rPr>
                        <m:t>=100</m:t>
                      </m:r>
                    </m:oMath>
                  </m:oMathPara>
                </a14:m>
                <a:endParaRPr lang="en-US" b="0" dirty="0" smtClean="0"/>
              </a:p>
              <a:p>
                <a:pPr eaLnBrk="1" hangingPunct="1"/>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a:rPr>
                            <m:t>𝑥</m:t>
                          </m:r>
                        </m:e>
                        <m:sup>
                          <m:r>
                            <a:rPr lang="en-US" b="0" i="1" smtClean="0">
                              <a:latin typeface="Cambria Math"/>
                            </a:rPr>
                            <m:t>2</m:t>
                          </m:r>
                        </m:sup>
                      </m:sSup>
                      <m:r>
                        <a:rPr lang="en-US" b="0" i="1" smtClean="0">
                          <a:latin typeface="Cambria Math"/>
                        </a:rPr>
                        <m:t>=75</m:t>
                      </m:r>
                    </m:oMath>
                  </m:oMathPara>
                </a14:m>
                <a:endParaRPr lang="en-US" b="0" dirty="0" smtClean="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𝑥</m:t>
                      </m:r>
                      <m:r>
                        <a:rPr lang="en-US" b="0" i="1" smtClean="0">
                          <a:latin typeface="Cambria Math"/>
                        </a:rPr>
                        <m:t>=5</m:t>
                      </m:r>
                      <m:rad>
                        <m:radPr>
                          <m:degHide m:val="on"/>
                          <m:ctrlPr>
                            <a:rPr lang="en-US" b="0" i="1" smtClean="0">
                              <a:latin typeface="Cambria Math" panose="02040503050406030204" pitchFamily="18" charset="0"/>
                            </a:rPr>
                          </m:ctrlPr>
                        </m:radPr>
                        <m:deg/>
                        <m:e>
                          <m:r>
                            <a:rPr lang="en-US" b="0" i="1" smtClean="0">
                              <a:latin typeface="Cambria Math"/>
                            </a:rPr>
                            <m:t>3</m:t>
                          </m:r>
                        </m:e>
                      </m:rad>
                    </m:oMath>
                  </m:oMathPara>
                </a14:m>
                <a:endParaRPr lang="en-US" dirty="0" smtClean="0"/>
              </a:p>
              <a:p>
                <a:pPr eaLnBrk="1" hangingPunct="1"/>
                <a:r>
                  <a:rPr lang="en-US" dirty="0" smtClean="0"/>
                  <a:t>Area=triangle</a:t>
                </a:r>
                <a:r>
                  <a:rPr lang="en-US" baseline="0" dirty="0" smtClean="0"/>
                  <a:t> - square</a:t>
                </a:r>
                <a:endParaRPr lang="en-US" dirty="0" smtClean="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𝐵</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10</m:t>
                          </m:r>
                        </m:e>
                      </m:d>
                      <m:d>
                        <m:dPr>
                          <m:ctrlPr>
                            <a:rPr lang="en-US" b="0" i="1" smtClean="0">
                              <a:latin typeface="Cambria Math" panose="02040503050406030204" pitchFamily="18" charset="0"/>
                            </a:rPr>
                          </m:ctrlPr>
                        </m:dPr>
                        <m:e>
                          <m:r>
                            <a:rPr lang="en-US" b="0" i="1" smtClean="0">
                              <a:latin typeface="Cambria Math"/>
                            </a:rPr>
                            <m:t>5</m:t>
                          </m:r>
                          <m:rad>
                            <m:radPr>
                              <m:degHide m:val="on"/>
                              <m:ctrlPr>
                                <a:rPr lang="en-US" b="0" i="1" smtClean="0">
                                  <a:latin typeface="Cambria Math" panose="02040503050406030204" pitchFamily="18" charset="0"/>
                                </a:rPr>
                              </m:ctrlPr>
                            </m:radPr>
                            <m:deg/>
                            <m:e>
                              <m:r>
                                <a:rPr lang="en-US" b="0" i="1" smtClean="0">
                                  <a:latin typeface="Cambria Math"/>
                                </a:rPr>
                                <m:t>3</m:t>
                              </m:r>
                            </m:e>
                          </m:rad>
                        </m:e>
                      </m:d>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3</m:t>
                          </m:r>
                        </m:e>
                        <m:sup>
                          <m:r>
                            <a:rPr lang="en-US" b="0" i="1" smtClean="0">
                              <a:latin typeface="Cambria Math"/>
                            </a:rPr>
                            <m:t>2</m:t>
                          </m:r>
                        </m:sup>
                      </m:sSup>
                    </m:oMath>
                  </m:oMathPara>
                </a14:m>
                <a:endParaRPr lang="en-US" b="0" dirty="0" smtClean="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𝐵</m:t>
                      </m:r>
                      <m:r>
                        <a:rPr lang="en-US" b="0" i="1" smtClean="0">
                          <a:latin typeface="Cambria Math"/>
                        </a:rPr>
                        <m:t>=25</m:t>
                      </m:r>
                      <m:rad>
                        <m:radPr>
                          <m:degHide m:val="on"/>
                          <m:ctrlPr>
                            <a:rPr lang="en-US" b="0" i="1" smtClean="0">
                              <a:latin typeface="Cambria Math" panose="02040503050406030204" pitchFamily="18" charset="0"/>
                            </a:rPr>
                          </m:ctrlPr>
                        </m:radPr>
                        <m:deg/>
                        <m:e>
                          <m:r>
                            <a:rPr lang="en-US" b="0" i="1" smtClean="0">
                              <a:latin typeface="Cambria Math"/>
                            </a:rPr>
                            <m:t>3</m:t>
                          </m:r>
                        </m:e>
                      </m:rad>
                      <m:r>
                        <a:rPr lang="en-US" b="0" i="1" smtClean="0">
                          <a:latin typeface="Cambria Math"/>
                        </a:rPr>
                        <m:t>−9≈34.301</m:t>
                      </m:r>
                    </m:oMath>
                  </m:oMathPara>
                </a14:m>
                <a:endParaRPr lang="en-US" b="0" dirty="0" smtClean="0"/>
              </a:p>
              <a:p>
                <a:pPr eaLnBrk="1" hangingPunct="1"/>
                <a:r>
                  <a:rPr lang="en-US" dirty="0" smtClean="0"/>
                  <a:t>Volume</a:t>
                </a:r>
                <a:r>
                  <a:rPr lang="en-US" baseline="0" dirty="0" smtClean="0"/>
                  <a:t> = </a:t>
                </a:r>
                <a:r>
                  <a:rPr lang="en-US" baseline="0" dirty="0" err="1" smtClean="0"/>
                  <a:t>Bh</a:t>
                </a:r>
                <a:endParaRPr lang="en-US" baseline="0" dirty="0" smtClean="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𝑉</m:t>
                      </m:r>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25</m:t>
                          </m:r>
                          <m:rad>
                            <m:radPr>
                              <m:degHide m:val="on"/>
                              <m:ctrlPr>
                                <a:rPr lang="en-US" b="0" i="1" smtClean="0">
                                  <a:latin typeface="Cambria Math" panose="02040503050406030204" pitchFamily="18" charset="0"/>
                                </a:rPr>
                              </m:ctrlPr>
                            </m:radPr>
                            <m:deg/>
                            <m:e>
                              <m:r>
                                <a:rPr lang="en-US" b="0" i="1" smtClean="0">
                                  <a:latin typeface="Cambria Math"/>
                                </a:rPr>
                                <m:t>3</m:t>
                              </m:r>
                            </m:e>
                          </m:rad>
                          <m:r>
                            <a:rPr lang="en-US" b="0" i="1" smtClean="0">
                              <a:latin typeface="Cambria Math"/>
                            </a:rPr>
                            <m:t>−9</m:t>
                          </m:r>
                        </m:e>
                      </m:d>
                      <m:d>
                        <m:dPr>
                          <m:ctrlPr>
                            <a:rPr lang="en-US" b="0" i="1" smtClean="0">
                              <a:latin typeface="Cambria Math" panose="02040503050406030204" pitchFamily="18" charset="0"/>
                            </a:rPr>
                          </m:ctrlPr>
                        </m:dPr>
                        <m:e>
                          <m:r>
                            <a:rPr lang="en-US" b="0" i="1" smtClean="0">
                              <a:latin typeface="Cambria Math"/>
                            </a:rPr>
                            <m:t>6</m:t>
                          </m:r>
                        </m:e>
                      </m:d>
                      <m:r>
                        <a:rPr lang="en-US" b="0" i="1" smtClean="0">
                          <a:latin typeface="Cambria Math"/>
                        </a:rPr>
                        <m:t>=150</m:t>
                      </m:r>
                      <m:rad>
                        <m:radPr>
                          <m:degHide m:val="on"/>
                          <m:ctrlPr>
                            <a:rPr lang="en-US" b="0" i="1" smtClean="0">
                              <a:latin typeface="Cambria Math" panose="02040503050406030204" pitchFamily="18" charset="0"/>
                            </a:rPr>
                          </m:ctrlPr>
                        </m:radPr>
                        <m:deg/>
                        <m:e>
                          <m:r>
                            <a:rPr lang="en-US" b="0" i="1" smtClean="0">
                              <a:latin typeface="Cambria Math"/>
                            </a:rPr>
                            <m:t>𝑠</m:t>
                          </m:r>
                        </m:e>
                      </m:rad>
                      <m:r>
                        <a:rPr lang="en-US" b="0" i="1" smtClean="0">
                          <a:latin typeface="Cambria Math"/>
                        </a:rPr>
                        <m:t>−54≈205.8</m:t>
                      </m:r>
                    </m:oMath>
                  </m:oMathPara>
                </a14:m>
                <a:endParaRPr lang="en-US" dirty="0" smtClean="0"/>
              </a:p>
            </p:txBody>
          </p:sp>
        </mc:Choice>
        <mc:Fallback xmlns="">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Base</a:t>
                </a:r>
                <a:r>
                  <a:rPr lang="en-US" baseline="0" dirty="0" smtClean="0"/>
                  <a:t> Area (front)</a:t>
                </a:r>
              </a:p>
              <a:p>
                <a:pPr eaLnBrk="1" hangingPunct="1"/>
                <a:r>
                  <a:rPr lang="en-US" baseline="0" dirty="0" smtClean="0"/>
                  <a:t>Find height of triangle</a:t>
                </a:r>
              </a:p>
              <a:p>
                <a:pPr eaLnBrk="1" hangingPunct="1"/>
                <a:r>
                  <a:rPr lang="en-US" b="0" i="0" smtClean="0">
                    <a:latin typeface="Cambria Math"/>
                  </a:rPr>
                  <a:t>5^2+𝑥^2=〖10〗^2</a:t>
                </a:r>
                <a:endParaRPr lang="en-US" b="0" dirty="0" smtClean="0"/>
              </a:p>
              <a:p>
                <a:pPr eaLnBrk="1" hangingPunct="1"/>
                <a:r>
                  <a:rPr lang="en-US" b="0" i="0" smtClean="0">
                    <a:latin typeface="Cambria Math"/>
                  </a:rPr>
                  <a:t>25+𝑥^2=100</a:t>
                </a:r>
                <a:endParaRPr lang="en-US" b="0" dirty="0" smtClean="0"/>
              </a:p>
              <a:p>
                <a:pPr eaLnBrk="1" hangingPunct="1"/>
                <a:r>
                  <a:rPr lang="en-US" b="0" i="0" smtClean="0">
                    <a:latin typeface="Cambria Math"/>
                  </a:rPr>
                  <a:t>𝑥^2=75</a:t>
                </a:r>
                <a:endParaRPr lang="en-US" b="0" dirty="0" smtClean="0"/>
              </a:p>
              <a:p>
                <a:pPr eaLnBrk="1" hangingPunct="1"/>
                <a:r>
                  <a:rPr lang="en-US" b="0" i="0" smtClean="0">
                    <a:latin typeface="Cambria Math"/>
                  </a:rPr>
                  <a:t>𝑥=5√3</a:t>
                </a:r>
                <a:endParaRPr lang="en-US" dirty="0" smtClean="0"/>
              </a:p>
              <a:p>
                <a:pPr eaLnBrk="1" hangingPunct="1"/>
                <a:r>
                  <a:rPr lang="en-US" dirty="0" smtClean="0"/>
                  <a:t>Area=triangle</a:t>
                </a:r>
                <a:r>
                  <a:rPr lang="en-US" baseline="0" dirty="0" smtClean="0"/>
                  <a:t> - square</a:t>
                </a:r>
                <a:endParaRPr lang="en-US" dirty="0" smtClean="0"/>
              </a:p>
              <a:p>
                <a:pPr eaLnBrk="1" hangingPunct="1"/>
                <a:r>
                  <a:rPr lang="en-US" b="0" i="0" smtClean="0">
                    <a:latin typeface="Cambria Math"/>
                  </a:rPr>
                  <a:t>𝐵=1/2 (10)(5√3)−3^2</a:t>
                </a:r>
                <a:endParaRPr lang="en-US" b="0" dirty="0" smtClean="0"/>
              </a:p>
              <a:p>
                <a:pPr eaLnBrk="1" hangingPunct="1"/>
                <a:r>
                  <a:rPr lang="en-US" b="0" i="0" smtClean="0">
                    <a:latin typeface="Cambria Math"/>
                  </a:rPr>
                  <a:t>𝐵=25√3−9≈34.301</a:t>
                </a:r>
                <a:endParaRPr lang="en-US" b="0" dirty="0" smtClean="0"/>
              </a:p>
              <a:p>
                <a:pPr eaLnBrk="1" hangingPunct="1"/>
                <a:r>
                  <a:rPr lang="en-US" dirty="0" smtClean="0"/>
                  <a:t>Volume</a:t>
                </a:r>
                <a:r>
                  <a:rPr lang="en-US" baseline="0" dirty="0" smtClean="0"/>
                  <a:t> = </a:t>
                </a:r>
                <a:r>
                  <a:rPr lang="en-US" baseline="0" dirty="0" err="1" smtClean="0"/>
                  <a:t>Bh</a:t>
                </a:r>
                <a:endParaRPr lang="en-US" baseline="0" dirty="0" smtClean="0"/>
              </a:p>
              <a:p>
                <a:pPr eaLnBrk="1" hangingPunct="1"/>
                <a:r>
                  <a:rPr lang="en-US" b="0" i="0" smtClean="0">
                    <a:latin typeface="Cambria Math"/>
                  </a:rPr>
                  <a:t>𝑉=(25√3−9)(6)=150√𝑠−54≈205.8</a:t>
                </a:r>
                <a:endParaRPr lang="en-US" dirty="0" smtClean="0"/>
              </a:p>
            </p:txBody>
          </p:sp>
        </mc:Fallback>
      </mc:AlternateContent>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42522F19-6F24-41C9-B310-A4FBB3A22485}" type="slidenum">
              <a:rPr lang="en-US" smtClean="0">
                <a:latin typeface="Arial" charset="0"/>
              </a:rPr>
              <a:pPr/>
              <a:t>32</a:t>
            </a:fld>
            <a:endParaRPr lang="en-US" smtClean="0">
              <a:latin typeface="Arial" charset="0"/>
            </a:endParaRPr>
          </a:p>
        </p:txBody>
      </p:sp>
      <p:sp>
        <p:nvSpPr>
          <p:cNvPr id="55299" name="Rectangle 2"/>
          <p:cNvSpPr>
            <a:spLocks noGrp="1" noRot="1" noChangeAspect="1" noChangeArrowheads="1" noTextEdit="1"/>
          </p:cNvSpPr>
          <p:nvPr>
            <p:ph type="sldImg"/>
          </p:nvPr>
        </p:nvSpPr>
        <p:spPr>
          <a:xfrm>
            <a:off x="330200" y="696913"/>
            <a:ext cx="6197600" cy="3486150"/>
          </a:xfrm>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Find volume of washers without holes:  V = π ½</a:t>
            </a:r>
            <a:r>
              <a:rPr lang="en-US" baseline="30000" dirty="0" smtClean="0"/>
              <a:t>2</a:t>
            </a:r>
            <a:r>
              <a:rPr lang="en-US" dirty="0" smtClean="0"/>
              <a:t> 9 = 7.06858</a:t>
            </a:r>
          </a:p>
          <a:p>
            <a:pPr eaLnBrk="1" hangingPunct="1"/>
            <a:r>
              <a:rPr lang="en-US" dirty="0" smtClean="0"/>
              <a:t>Find volume of hole: V = π(3/8)</a:t>
            </a:r>
            <a:r>
              <a:rPr lang="en-US" baseline="30000" dirty="0" smtClean="0"/>
              <a:t>2</a:t>
            </a:r>
            <a:r>
              <a:rPr lang="en-US" dirty="0" smtClean="0"/>
              <a:t> 9 = 3.97608</a:t>
            </a:r>
          </a:p>
          <a:p>
            <a:pPr eaLnBrk="1" hangingPunct="1"/>
            <a:r>
              <a:rPr lang="en-US" dirty="0" smtClean="0"/>
              <a:t>Find volume of washers with holes: 7.06858 – 3.97608 = 3.09251</a:t>
            </a:r>
          </a:p>
          <a:p>
            <a:pPr eaLnBrk="1" hangingPunct="1"/>
            <a:r>
              <a:rPr lang="en-US" dirty="0" smtClean="0"/>
              <a:t>Find volume of one washer: 3.09251/150 = 0.02 in</a:t>
            </a:r>
            <a:r>
              <a:rPr lang="en-US" baseline="30000" dirty="0" smtClean="0"/>
              <a:t>3</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33B4A959-4C0F-4DD3-97F0-48940893C491}" type="slidenum">
              <a:rPr lang="en-US" smtClean="0">
                <a:latin typeface="Arial" charset="0"/>
              </a:rPr>
              <a:pPr/>
              <a:t>33</a:t>
            </a:fld>
            <a:endParaRPr lang="en-US" smtClean="0">
              <a:latin typeface="Arial" charset="0"/>
            </a:endParaRPr>
          </a:p>
        </p:txBody>
      </p:sp>
      <p:sp>
        <p:nvSpPr>
          <p:cNvPr id="58371" name="Rectangle 2"/>
          <p:cNvSpPr>
            <a:spLocks noGrp="1" noRot="1" noChangeAspect="1" noChangeArrowheads="1" noTextEdit="1"/>
          </p:cNvSpPr>
          <p:nvPr>
            <p:ph type="sldImg"/>
          </p:nvPr>
        </p:nvSpPr>
        <p:spPr>
          <a:xfrm>
            <a:off x="330200" y="696913"/>
            <a:ext cx="6197600" cy="3486150"/>
          </a:xfrm>
          <a:ln/>
        </p:spPr>
      </p:sp>
      <mc:AlternateContent xmlns:mc="http://schemas.openxmlformats.org/markup-compatibility/2006" xmlns:a14="http://schemas.microsoft.com/office/drawing/2010/main">
        <mc:Choice Requires="a14">
          <p:sp>
            <p:nvSpPr>
              <p:cNvPr id="58372"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r>
                        <a:rPr lang="en-US" b="0" i="1" dirty="0" smtClean="0">
                          <a:latin typeface="Cambria Math"/>
                        </a:rPr>
                        <m:t>𝐵</m:t>
                      </m:r>
                      <m:r>
                        <a:rPr lang="en-US" b="0" i="1" dirty="0" smtClean="0">
                          <a:latin typeface="Cambria Math"/>
                        </a:rPr>
                        <m:t>=</m:t>
                      </m:r>
                      <m:f>
                        <m:fPr>
                          <m:ctrlPr>
                            <a:rPr lang="en-US" b="0" i="1" dirty="0" smtClean="0">
                              <a:latin typeface="Cambria Math" panose="02040503050406030204" pitchFamily="18" charset="0"/>
                            </a:rPr>
                          </m:ctrlPr>
                        </m:fPr>
                        <m:num>
                          <m:r>
                            <a:rPr lang="en-US" b="0" i="1" dirty="0" smtClean="0">
                              <a:latin typeface="Cambria Math"/>
                            </a:rPr>
                            <m:t>1</m:t>
                          </m:r>
                        </m:num>
                        <m:den>
                          <m:r>
                            <a:rPr lang="en-US" b="0" i="1" dirty="0" smtClean="0">
                              <a:latin typeface="Cambria Math"/>
                            </a:rPr>
                            <m:t>2</m:t>
                          </m:r>
                        </m:den>
                      </m:f>
                      <m:d>
                        <m:dPr>
                          <m:ctrlPr>
                            <a:rPr lang="en-US" b="0" i="1" dirty="0" smtClean="0">
                              <a:latin typeface="Cambria Math" panose="02040503050406030204" pitchFamily="18" charset="0"/>
                            </a:rPr>
                          </m:ctrlPr>
                        </m:dPr>
                        <m:e>
                          <m:r>
                            <a:rPr lang="en-US" b="0" i="1" dirty="0" smtClean="0">
                              <a:latin typeface="Cambria Math"/>
                            </a:rPr>
                            <m:t>9</m:t>
                          </m:r>
                        </m:e>
                      </m:d>
                      <m:d>
                        <m:dPr>
                          <m:ctrlPr>
                            <a:rPr lang="en-US" b="0" i="1" dirty="0" smtClean="0">
                              <a:latin typeface="Cambria Math" panose="02040503050406030204" pitchFamily="18" charset="0"/>
                            </a:rPr>
                          </m:ctrlPr>
                        </m:dPr>
                        <m:e>
                          <m:r>
                            <a:rPr lang="en-US" b="0" i="1" dirty="0" smtClean="0">
                              <a:latin typeface="Cambria Math"/>
                            </a:rPr>
                            <m:t>5</m:t>
                          </m:r>
                        </m:e>
                      </m:d>
                      <m:r>
                        <a:rPr lang="en-US" b="0" i="1" dirty="0" smtClean="0">
                          <a:latin typeface="Cambria Math"/>
                        </a:rPr>
                        <m:t>=22.5 </m:t>
                      </m:r>
                      <m:sSup>
                        <m:sSupPr>
                          <m:ctrlPr>
                            <a:rPr lang="en-US" b="0" i="1" dirty="0" smtClean="0">
                              <a:latin typeface="Cambria Math" panose="02040503050406030204" pitchFamily="18" charset="0"/>
                            </a:rPr>
                          </m:ctrlPr>
                        </m:sSupPr>
                        <m:e>
                          <m:r>
                            <a:rPr lang="en-US" b="0" i="1" dirty="0" smtClean="0">
                              <a:latin typeface="Cambria Math"/>
                            </a:rPr>
                            <m:t>𝑚</m:t>
                          </m:r>
                        </m:e>
                        <m:sup>
                          <m:r>
                            <a:rPr lang="en-US" b="0" i="1" dirty="0" smtClean="0">
                              <a:latin typeface="Cambria Math"/>
                            </a:rPr>
                            <m:t>2</m:t>
                          </m:r>
                        </m:sup>
                      </m:sSup>
                    </m:oMath>
                  </m:oMathPara>
                </a14:m>
                <a:endParaRPr lang="en-US" b="0" dirty="0" smtClean="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𝑉</m:t>
                      </m:r>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22.5 </m:t>
                          </m:r>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2</m:t>
                              </m:r>
                            </m:sup>
                          </m:sSup>
                        </m:e>
                      </m:d>
                      <m:d>
                        <m:dPr>
                          <m:ctrlPr>
                            <a:rPr lang="en-US" b="0" i="1" smtClean="0">
                              <a:latin typeface="Cambria Math" panose="02040503050406030204" pitchFamily="18" charset="0"/>
                            </a:rPr>
                          </m:ctrlPr>
                        </m:dPr>
                        <m:e>
                          <m:r>
                            <a:rPr lang="en-US" b="0" i="1" smtClean="0">
                              <a:latin typeface="Cambria Math"/>
                            </a:rPr>
                            <m:t>8 </m:t>
                          </m:r>
                          <m:r>
                            <a:rPr lang="en-US" b="0" i="1" smtClean="0">
                              <a:latin typeface="Cambria Math"/>
                            </a:rPr>
                            <m:t>𝑚</m:t>
                          </m:r>
                        </m:e>
                      </m:d>
                      <m:r>
                        <a:rPr lang="en-US" b="0" i="1" smtClean="0">
                          <a:latin typeface="Cambria Math"/>
                        </a:rPr>
                        <m:t>=180 </m:t>
                      </m:r>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3</m:t>
                          </m:r>
                        </m:sup>
                      </m:sSup>
                    </m:oMath>
                  </m:oMathPara>
                </a14:m>
                <a:endParaRPr lang="en-US" dirty="0" smtClean="0"/>
              </a:p>
            </p:txBody>
          </p:sp>
        </mc:Choice>
        <mc:Fallback xmlns="">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0" i="0" dirty="0" smtClean="0">
                    <a:latin typeface="Cambria Math"/>
                  </a:rPr>
                  <a:t>𝐵=1/2 (9)(5)=22.5 𝑚^2</a:t>
                </a:r>
                <a:endParaRPr lang="en-US" b="0" dirty="0" smtClean="0"/>
              </a:p>
              <a:p>
                <a:pPr eaLnBrk="1" hangingPunct="1"/>
                <a:r>
                  <a:rPr lang="en-US" b="0" i="0" smtClean="0">
                    <a:latin typeface="Cambria Math"/>
                  </a:rPr>
                  <a:t>𝑉=(22.5 𝑚^2 )(8 𝑚)=180 𝑚^3</a:t>
                </a:r>
                <a:endParaRPr lang="en-US" dirty="0" smtClean="0"/>
              </a:p>
            </p:txBody>
          </p:sp>
        </mc:Fallback>
      </mc:AlternateContent>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34</a:t>
            </a:fld>
            <a:endParaRPr lang="en-US"/>
          </a:p>
        </p:txBody>
      </p:sp>
    </p:spTree>
    <p:extLst>
      <p:ext uri="{BB962C8B-B14F-4D97-AF65-F5344CB8AC3E}">
        <p14:creationId xmlns:p14="http://schemas.microsoft.com/office/powerpoint/2010/main" val="21007571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35</a:t>
            </a:fld>
            <a:endParaRPr lang="en-US"/>
          </a:p>
        </p:txBody>
      </p:sp>
    </p:spTree>
    <p:extLst>
      <p:ext uri="{BB962C8B-B14F-4D97-AF65-F5344CB8AC3E}">
        <p14:creationId xmlns:p14="http://schemas.microsoft.com/office/powerpoint/2010/main" val="15978264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36</a:t>
            </a:fld>
            <a:endParaRPr lang="en-US"/>
          </a:p>
        </p:txBody>
      </p:sp>
    </p:spTree>
    <p:extLst>
      <p:ext uri="{BB962C8B-B14F-4D97-AF65-F5344CB8AC3E}">
        <p14:creationId xmlns:p14="http://schemas.microsoft.com/office/powerpoint/2010/main" val="34387833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𝐵</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𝑃𝑎</m:t>
                      </m:r>
                    </m:oMath>
                  </m:oMathPara>
                </a14:m>
                <a:endParaRPr lang="en-US" b="0" dirty="0" smtClean="0"/>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𝑐𝑒𝑛𝑡𝑟𝑎𝑙</m:t>
                      </m:r>
                      <m:r>
                        <a:rPr lang="en-US" b="0" i="1" smtClean="0">
                          <a:latin typeface="Cambria Math"/>
                        </a:rPr>
                        <m:t> </m:t>
                      </m:r>
                      <m:r>
                        <a:rPr lang="en-US" b="0" i="1" smtClean="0">
                          <a:latin typeface="Cambria Math"/>
                        </a:rPr>
                        <m:t>𝑎𝑛𝑔𝑙𝑒</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a:rPr>
                                <m:t>360</m:t>
                              </m:r>
                            </m:num>
                            <m:den>
                              <m:r>
                                <a:rPr lang="en-US" b="0" i="1" smtClean="0">
                                  <a:latin typeface="Cambria Math"/>
                                </a:rPr>
                                <m:t>6</m:t>
                              </m:r>
                            </m:den>
                          </m:f>
                        </m:e>
                      </m:d>
                      <m:r>
                        <a:rPr lang="en-US" b="0" i="1" smtClean="0">
                          <a:latin typeface="Cambria Math"/>
                        </a:rPr>
                        <m:t>=30</m:t>
                      </m:r>
                    </m:oMath>
                  </m:oMathPara>
                </a14:m>
                <a:endParaRPr lang="en-US" b="0" dirty="0" smtClean="0"/>
              </a:p>
              <a:p>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a:rPr>
                            <m:t>tan</m:t>
                          </m:r>
                        </m:fName>
                        <m:e>
                          <m:r>
                            <a:rPr lang="en-US" b="0" i="1" smtClean="0">
                              <a:latin typeface="Cambria Math"/>
                            </a:rPr>
                            <m:t>30</m:t>
                          </m:r>
                        </m:e>
                      </m:func>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m:t>
                          </m:r>
                        </m:num>
                        <m:den>
                          <m:r>
                            <a:rPr lang="en-US" b="0" i="1" smtClean="0">
                              <a:latin typeface="Cambria Math"/>
                            </a:rPr>
                            <m:t>𝑎</m:t>
                          </m:r>
                        </m:den>
                      </m:f>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𝑎</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m:t>
                          </m:r>
                        </m:num>
                        <m:den>
                          <m:func>
                            <m:funcPr>
                              <m:ctrlPr>
                                <a:rPr lang="en-US" b="0" i="1" smtClean="0">
                                  <a:latin typeface="Cambria Math" panose="02040503050406030204" pitchFamily="18" charset="0"/>
                                </a:rPr>
                              </m:ctrlPr>
                            </m:funcPr>
                            <m:fName>
                              <m:r>
                                <m:rPr>
                                  <m:sty m:val="p"/>
                                </m:rPr>
                                <a:rPr lang="en-US" b="0" i="0" smtClean="0">
                                  <a:latin typeface="Cambria Math"/>
                                </a:rPr>
                                <m:t>tan</m:t>
                              </m:r>
                            </m:fName>
                            <m:e>
                              <m:r>
                                <a:rPr lang="en-US" b="0" i="1" smtClean="0">
                                  <a:latin typeface="Cambria Math"/>
                                </a:rPr>
                                <m:t>30</m:t>
                              </m:r>
                            </m:e>
                          </m:func>
                        </m:den>
                      </m:f>
                      <m:r>
                        <a:rPr lang="en-US" b="0" i="1" smtClean="0">
                          <a:latin typeface="Cambria Math"/>
                        </a:rPr>
                        <m:t>=3.464</m:t>
                      </m:r>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𝐵</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4⋅6</m:t>
                          </m:r>
                        </m:e>
                      </m:d>
                      <m:d>
                        <m:dPr>
                          <m:ctrlPr>
                            <a:rPr lang="en-US" b="0" i="1" smtClean="0">
                              <a:latin typeface="Cambria Math" panose="02040503050406030204" pitchFamily="18" charset="0"/>
                            </a:rPr>
                          </m:ctrlPr>
                        </m:dPr>
                        <m:e>
                          <m:r>
                            <a:rPr lang="en-US" b="0" i="1" smtClean="0">
                              <a:latin typeface="Cambria Math"/>
                            </a:rPr>
                            <m:t>3.464</m:t>
                          </m:r>
                        </m:e>
                      </m:d>
                      <m:r>
                        <a:rPr lang="en-US" b="0" i="1" smtClean="0">
                          <a:latin typeface="Cambria Math"/>
                        </a:rPr>
                        <m:t>=41.569</m:t>
                      </m:r>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𝑉</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3</m:t>
                          </m:r>
                        </m:den>
                      </m:f>
                      <m:d>
                        <m:dPr>
                          <m:ctrlPr>
                            <a:rPr lang="en-US" b="0" i="1" smtClean="0">
                              <a:latin typeface="Cambria Math" panose="02040503050406030204" pitchFamily="18" charset="0"/>
                            </a:rPr>
                          </m:ctrlPr>
                        </m:dPr>
                        <m:e>
                          <m:r>
                            <a:rPr lang="en-US" b="0" i="1" smtClean="0">
                              <a:latin typeface="Cambria Math"/>
                            </a:rPr>
                            <m:t>41.569</m:t>
                          </m:r>
                        </m:e>
                      </m:d>
                      <m:d>
                        <m:dPr>
                          <m:ctrlPr>
                            <a:rPr lang="en-US" b="0" i="1" smtClean="0">
                              <a:latin typeface="Cambria Math" panose="02040503050406030204" pitchFamily="18" charset="0"/>
                            </a:rPr>
                          </m:ctrlPr>
                        </m:dPr>
                        <m:e>
                          <m:r>
                            <a:rPr lang="en-US" b="0" i="1" smtClean="0">
                              <a:latin typeface="Cambria Math"/>
                            </a:rPr>
                            <m:t>11</m:t>
                          </m:r>
                        </m:e>
                      </m:d>
                      <m:r>
                        <a:rPr lang="en-US" b="0" i="1" smtClean="0">
                          <a:latin typeface="Cambria Math"/>
                        </a:rPr>
                        <m:t>=152.42</m:t>
                      </m:r>
                    </m:oMath>
                  </m:oMathPara>
                </a14:m>
                <a:endParaRPr lang="en-US" b="0" dirty="0" smtClean="0"/>
              </a:p>
              <a:p>
                <a:endParaRPr lang="en-US" dirty="0" smtClean="0"/>
              </a:p>
              <a:p>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a:rPr>
                            <m:t>tan</m:t>
                          </m:r>
                        </m:fName>
                        <m:e>
                          <m:r>
                            <a:rPr lang="en-US" b="0" i="1" smtClean="0">
                              <a:latin typeface="Cambria Math"/>
                            </a:rPr>
                            <m:t>40</m:t>
                          </m:r>
                        </m:e>
                      </m:func>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𝑟</m:t>
                          </m:r>
                        </m:num>
                        <m:den>
                          <m:r>
                            <a:rPr lang="en-US" b="0" i="1" smtClean="0">
                              <a:latin typeface="Cambria Math"/>
                            </a:rPr>
                            <m:t>5.8</m:t>
                          </m:r>
                        </m:den>
                      </m:f>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𝑟</m:t>
                      </m:r>
                      <m:r>
                        <a:rPr lang="en-US" b="0" i="1" smtClean="0">
                          <a:latin typeface="Cambria Math"/>
                        </a:rPr>
                        <m:t>=5.8⋅</m:t>
                      </m:r>
                      <m:func>
                        <m:funcPr>
                          <m:ctrlPr>
                            <a:rPr lang="en-US" b="0" i="1" smtClean="0">
                              <a:latin typeface="Cambria Math" panose="02040503050406030204" pitchFamily="18" charset="0"/>
                            </a:rPr>
                          </m:ctrlPr>
                        </m:funcPr>
                        <m:fName>
                          <m:r>
                            <m:rPr>
                              <m:sty m:val="p"/>
                            </m:rPr>
                            <a:rPr lang="en-US" b="0" i="0" smtClean="0">
                              <a:latin typeface="Cambria Math"/>
                            </a:rPr>
                            <m:t>tan</m:t>
                          </m:r>
                        </m:fName>
                        <m:e>
                          <m:r>
                            <a:rPr lang="en-US" b="0" i="1" smtClean="0">
                              <a:latin typeface="Cambria Math"/>
                            </a:rPr>
                            <m:t>40</m:t>
                          </m:r>
                        </m:e>
                      </m:func>
                      <m:r>
                        <a:rPr lang="en-US" b="0" i="1" smtClean="0">
                          <a:latin typeface="Cambria Math"/>
                        </a:rPr>
                        <m:t>=4.8668</m:t>
                      </m:r>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𝑉</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3</m:t>
                          </m:r>
                        </m:den>
                      </m:f>
                      <m:r>
                        <a:rPr lang="en-US" b="0" i="1" smtClean="0">
                          <a:latin typeface="Cambria Math"/>
                        </a:rPr>
                        <m:t>𝜋</m:t>
                      </m:r>
                      <m:sSup>
                        <m:sSupPr>
                          <m:ctrlPr>
                            <a:rPr lang="en-US" b="0" i="1" smtClean="0">
                              <a:latin typeface="Cambria Math" panose="02040503050406030204" pitchFamily="18" charset="0"/>
                            </a:rPr>
                          </m:ctrlPr>
                        </m:sSupPr>
                        <m:e>
                          <m:r>
                            <a:rPr lang="en-US" b="0" i="1" smtClean="0">
                              <a:latin typeface="Cambria Math"/>
                            </a:rPr>
                            <m:t>4.8668</m:t>
                          </m:r>
                        </m:e>
                        <m:sup>
                          <m:r>
                            <a:rPr lang="en-US" b="0" i="1" smtClean="0">
                              <a:latin typeface="Cambria Math"/>
                            </a:rPr>
                            <m:t>2</m:t>
                          </m:r>
                        </m:sup>
                      </m:sSup>
                      <m:r>
                        <a:rPr lang="en-US" b="0" i="1" smtClean="0">
                          <a:latin typeface="Cambria Math"/>
                        </a:rPr>
                        <m:t>⋅5.8=143.86</m:t>
                      </m:r>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𝐵=1/2 𝑃𝑎</a:t>
                </a:r>
                <a:endParaRPr lang="en-US" b="0" dirty="0" smtClean="0"/>
              </a:p>
              <a:p>
                <a:r>
                  <a:rPr lang="en-US" b="0" i="0" smtClean="0">
                    <a:latin typeface="Cambria Math"/>
                  </a:rPr>
                  <a:t>1/2 𝑐𝑒𝑛𝑡𝑟𝑎𝑙 𝑎𝑛𝑔𝑙𝑒=1/2 (360/6)=30</a:t>
                </a:r>
                <a:endParaRPr lang="en-US" b="0" dirty="0" smtClean="0"/>
              </a:p>
              <a:p>
                <a:r>
                  <a:rPr lang="en-US" b="0" i="0" smtClean="0">
                    <a:latin typeface="Cambria Math"/>
                  </a:rPr>
                  <a:t>tan⁡30=2/𝑎</a:t>
                </a:r>
                <a:endParaRPr lang="en-US" b="0" dirty="0" smtClean="0"/>
              </a:p>
              <a:p>
                <a:r>
                  <a:rPr lang="en-US" b="0" i="0" smtClean="0">
                    <a:latin typeface="Cambria Math"/>
                  </a:rPr>
                  <a:t>𝑎=2/tan⁡30 =3.464</a:t>
                </a:r>
                <a:endParaRPr lang="en-US" b="0" dirty="0" smtClean="0"/>
              </a:p>
              <a:p>
                <a:r>
                  <a:rPr lang="en-US" b="0" i="0" smtClean="0">
                    <a:latin typeface="Cambria Math"/>
                  </a:rPr>
                  <a:t>𝐵=1/2 (4⋅6)(3.464)=41.569</a:t>
                </a:r>
                <a:endParaRPr lang="en-US" b="0" dirty="0" smtClean="0"/>
              </a:p>
              <a:p>
                <a:r>
                  <a:rPr lang="en-US" b="0" i="0" smtClean="0">
                    <a:latin typeface="Cambria Math"/>
                  </a:rPr>
                  <a:t>𝑉=1/3 (41.569)(11)=152.42</a:t>
                </a:r>
                <a:endParaRPr lang="en-US" b="0" dirty="0" smtClean="0"/>
              </a:p>
              <a:p>
                <a:endParaRPr lang="en-US" dirty="0" smtClean="0"/>
              </a:p>
              <a:p>
                <a:r>
                  <a:rPr lang="en-US" b="0" i="0" smtClean="0">
                    <a:latin typeface="Cambria Math"/>
                  </a:rPr>
                  <a:t>tan⁡40=𝑟/5.8</a:t>
                </a:r>
                <a:endParaRPr lang="en-US" b="0" dirty="0" smtClean="0"/>
              </a:p>
              <a:p>
                <a:r>
                  <a:rPr lang="en-US" b="0" i="0" smtClean="0">
                    <a:latin typeface="Cambria Math"/>
                  </a:rPr>
                  <a:t>𝑟=5.8⋅tan⁡40=4.8668</a:t>
                </a:r>
                <a:endParaRPr lang="en-US" b="0" dirty="0" smtClean="0"/>
              </a:p>
              <a:p>
                <a:r>
                  <a:rPr lang="en-US" b="0" i="0" smtClean="0">
                    <a:latin typeface="Cambria Math"/>
                  </a:rPr>
                  <a:t>𝑉=1/3 𝜋〖4.8668〗^2⋅5.8=143.86</a:t>
                </a:r>
                <a:endParaRPr lang="en-US" dirty="0"/>
              </a:p>
            </p:txBody>
          </p:sp>
        </mc:Fallback>
      </mc:AlternateContent>
      <p:sp>
        <p:nvSpPr>
          <p:cNvPr id="4" name="Slide Number Placeholder 3"/>
          <p:cNvSpPr>
            <a:spLocks noGrp="1"/>
          </p:cNvSpPr>
          <p:nvPr>
            <p:ph type="sldNum" sz="quarter" idx="10"/>
          </p:nvPr>
        </p:nvSpPr>
        <p:spPr/>
        <p:txBody>
          <a:bodyPr/>
          <a:lstStyle/>
          <a:p>
            <a:fld id="{530A5DD6-6495-4D40-A1D4-AE2DB3B95246}" type="slidenum">
              <a:rPr lang="en-US" smtClean="0"/>
              <a:t>37</a:t>
            </a:fld>
            <a:endParaRPr lang="en-US"/>
          </a:p>
        </p:txBody>
      </p:sp>
    </p:spTree>
    <p:extLst>
      <p:ext uri="{BB962C8B-B14F-4D97-AF65-F5344CB8AC3E}">
        <p14:creationId xmlns:p14="http://schemas.microsoft.com/office/powerpoint/2010/main" val="26858788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38</a:t>
            </a:fld>
            <a:endParaRPr lang="en-US"/>
          </a:p>
        </p:txBody>
      </p:sp>
    </p:spTree>
    <p:extLst>
      <p:ext uri="{BB962C8B-B14F-4D97-AF65-F5344CB8AC3E}">
        <p14:creationId xmlns:p14="http://schemas.microsoft.com/office/powerpoint/2010/main" val="13684268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39</a:t>
            </a:fld>
            <a:endParaRPr lang="en-US"/>
          </a:p>
        </p:txBody>
      </p:sp>
    </p:spTree>
    <p:extLst>
      <p:ext uri="{BB962C8B-B14F-4D97-AF65-F5344CB8AC3E}">
        <p14:creationId xmlns:p14="http://schemas.microsoft.com/office/powerpoint/2010/main" val="41082349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40</a:t>
            </a:fld>
            <a:endParaRPr lang="en-US"/>
          </a:p>
        </p:txBody>
      </p:sp>
    </p:spTree>
    <p:extLst>
      <p:ext uri="{BB962C8B-B14F-4D97-AF65-F5344CB8AC3E}">
        <p14:creationId xmlns:p14="http://schemas.microsoft.com/office/powerpoint/2010/main" val="2338732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5</a:t>
            </a:fld>
            <a:endParaRPr lang="en-US"/>
          </a:p>
        </p:txBody>
      </p:sp>
    </p:spTree>
    <p:extLst>
      <p:ext uri="{BB962C8B-B14F-4D97-AF65-F5344CB8AC3E}">
        <p14:creationId xmlns:p14="http://schemas.microsoft.com/office/powerpoint/2010/main" val="8164707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BC03A482-6A8A-4065-B2EC-2FD63B952086}" type="slidenum">
              <a:rPr lang="en-US" smtClean="0">
                <a:latin typeface="Arial" charset="0"/>
              </a:rPr>
              <a:pPr/>
              <a:t>41</a:t>
            </a:fld>
            <a:endParaRPr lang="en-US" smtClean="0">
              <a:latin typeface="Arial" charset="0"/>
            </a:endParaRPr>
          </a:p>
        </p:txBody>
      </p:sp>
      <p:sp>
        <p:nvSpPr>
          <p:cNvPr id="59395" name="Rectangle 2"/>
          <p:cNvSpPr>
            <a:spLocks noGrp="1" noRot="1" noChangeAspect="1" noChangeArrowheads="1" noTextEdit="1"/>
          </p:cNvSpPr>
          <p:nvPr>
            <p:ph type="sldImg"/>
          </p:nvPr>
        </p:nvSpPr>
        <p:spPr>
          <a:xfrm>
            <a:off x="330200" y="696913"/>
            <a:ext cx="6197600" cy="348615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eaLnBrk="1" hangingPunct="1"/>
            <a:r>
              <a:rPr lang="en-US" dirty="0" smtClean="0"/>
              <a:t>You can think about cutting a sphere into many small regular square pyramids.</a:t>
            </a:r>
          </a:p>
          <a:p>
            <a:pPr lvl="1" eaLnBrk="1" hangingPunct="1"/>
            <a:r>
              <a:rPr lang="en-US" dirty="0" smtClean="0"/>
              <a:t>V = 1/3 </a:t>
            </a:r>
            <a:r>
              <a:rPr lang="en-US" dirty="0" err="1" smtClean="0"/>
              <a:t>Bh</a:t>
            </a:r>
            <a:r>
              <a:rPr lang="en-US" dirty="0" smtClean="0"/>
              <a:t> </a:t>
            </a:r>
            <a:r>
              <a:rPr lang="en-US" dirty="0" smtClean="0">
                <a:sym typeface="Wingdings" pitchFamily="2" charset="2"/>
              </a:rPr>
              <a:t></a:t>
            </a:r>
            <a:r>
              <a:rPr lang="en-US" dirty="0" smtClean="0"/>
              <a:t> the area of all the bases is 4πr</a:t>
            </a:r>
            <a:r>
              <a:rPr lang="en-US" baseline="30000" dirty="0" smtClean="0"/>
              <a:t>2</a:t>
            </a:r>
            <a:r>
              <a:rPr lang="en-US" dirty="0" smtClean="0"/>
              <a:t> and h = r</a:t>
            </a:r>
          </a:p>
          <a:p>
            <a:pPr lvl="1" eaLnBrk="1" hangingPunct="1"/>
            <a:endParaRPr lang="en-US" dirty="0" smtClean="0"/>
          </a:p>
          <a:p>
            <a:pPr lvl="1" eaLnBrk="1" hangingPunct="1"/>
            <a:endParaRPr lang="en-US" dirty="0" smtClean="0"/>
          </a:p>
          <a:p>
            <a:pPr lvl="1" eaLnBrk="1" hangingPunct="1"/>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lvl="0" eaLnBrk="1" hangingPunct="1"/>
                <a:r>
                  <a:rPr lang="en-US" dirty="0" smtClean="0"/>
                  <a:t>Volume of box: </a:t>
                </a:r>
                <a14:m>
                  <m:oMath xmlns:m="http://schemas.openxmlformats.org/officeDocument/2006/math">
                    <m:r>
                      <a:rPr lang="en-US" b="0" i="1" smtClean="0">
                        <a:latin typeface="Cambria Math"/>
                      </a:rPr>
                      <m:t>4.5</m:t>
                    </m:r>
                    <m:d>
                      <m:dPr>
                        <m:ctrlPr>
                          <a:rPr lang="en-US" b="0" i="1" smtClean="0">
                            <a:latin typeface="Cambria Math" panose="02040503050406030204" pitchFamily="18" charset="0"/>
                          </a:rPr>
                        </m:ctrlPr>
                      </m:dPr>
                      <m:e>
                        <m:r>
                          <a:rPr lang="en-US" b="0" i="1" smtClean="0">
                            <a:latin typeface="Cambria Math"/>
                          </a:rPr>
                          <m:t>1.5</m:t>
                        </m:r>
                      </m:e>
                    </m:d>
                    <m:d>
                      <m:dPr>
                        <m:ctrlPr>
                          <a:rPr lang="en-US" b="0" i="1" smtClean="0">
                            <a:latin typeface="Cambria Math" panose="02040503050406030204" pitchFamily="18" charset="0"/>
                          </a:rPr>
                        </m:ctrlPr>
                      </m:dPr>
                      <m:e>
                        <m:r>
                          <a:rPr lang="en-US" b="0" i="1" smtClean="0">
                            <a:latin typeface="Cambria Math"/>
                          </a:rPr>
                          <m:t>1.5</m:t>
                        </m:r>
                      </m:e>
                    </m:d>
                    <m:r>
                      <a:rPr lang="en-US" b="0" i="1" smtClean="0">
                        <a:latin typeface="Cambria Math"/>
                      </a:rPr>
                      <m:t>=10.125</m:t>
                    </m:r>
                  </m:oMath>
                </a14:m>
                <a:endParaRPr lang="en-US" dirty="0" smtClean="0"/>
              </a:p>
              <a:p>
                <a:pPr lvl="0" eaLnBrk="1" hangingPunct="1"/>
                <a:r>
                  <a:rPr lang="en-US" dirty="0" smtClean="0"/>
                  <a:t>Volume of each ball: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4</m:t>
                        </m:r>
                      </m:num>
                      <m:den>
                        <m:r>
                          <a:rPr lang="en-US" b="0" i="1" smtClean="0">
                            <a:latin typeface="Cambria Math"/>
                          </a:rPr>
                          <m:t>3</m:t>
                        </m:r>
                      </m:den>
                    </m:f>
                    <m:r>
                      <a:rPr lang="en-US" b="0" i="1" smtClean="0">
                        <a:latin typeface="Cambria Math"/>
                      </a:rPr>
                      <m:t>𝜋</m:t>
                    </m:r>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75</m:t>
                        </m:r>
                      </m:e>
                      <m:sup>
                        <m:r>
                          <a:rPr lang="en-US" b="0" i="1" smtClean="0">
                            <a:latin typeface="Cambria Math"/>
                          </a:rPr>
                          <m:t>3</m:t>
                        </m:r>
                      </m:sup>
                    </m:sSup>
                    <m:r>
                      <a:rPr lang="en-US" b="0" i="1" smtClean="0">
                        <a:latin typeface="Cambria Math"/>
                      </a:rPr>
                      <m:t>=1.767</m:t>
                    </m:r>
                  </m:oMath>
                </a14:m>
                <a:endParaRPr lang="en-US" dirty="0" smtClean="0"/>
              </a:p>
              <a:p>
                <a:pPr eaLnBrk="1" hangingPunct="1"/>
                <a:r>
                  <a:rPr lang="en-US" dirty="0" smtClean="0"/>
                  <a:t>Volume of empty space: </a:t>
                </a:r>
                <a14:m>
                  <m:oMath xmlns:m="http://schemas.openxmlformats.org/officeDocument/2006/math">
                    <m:r>
                      <a:rPr lang="en-US" b="0" i="1" smtClean="0">
                        <a:latin typeface="Cambria Math"/>
                      </a:rPr>
                      <m:t>10.125−3</m:t>
                    </m:r>
                    <m:d>
                      <m:dPr>
                        <m:ctrlPr>
                          <a:rPr lang="en-US" b="0" i="1" smtClean="0">
                            <a:latin typeface="Cambria Math" panose="02040503050406030204" pitchFamily="18" charset="0"/>
                          </a:rPr>
                        </m:ctrlPr>
                      </m:dPr>
                      <m:e>
                        <m:r>
                          <a:rPr lang="en-US" b="0" i="1" smtClean="0">
                            <a:latin typeface="Cambria Math"/>
                          </a:rPr>
                          <m:t>1.767</m:t>
                        </m:r>
                      </m:e>
                    </m:d>
                    <m:r>
                      <a:rPr lang="en-US" b="0" i="1" smtClean="0">
                        <a:latin typeface="Cambria Math"/>
                      </a:rPr>
                      <m:t>=4.824</m:t>
                    </m:r>
                  </m:oMath>
                </a14:m>
                <a:endParaRPr lang="en-US" baseline="30000" dirty="0" smtClean="0"/>
              </a:p>
              <a:p>
                <a:endParaRPr lang="en-US" dirty="0"/>
              </a:p>
            </p:txBody>
          </p:sp>
        </mc:Choice>
        <mc:Fallback xmlns="">
          <p:sp>
            <p:nvSpPr>
              <p:cNvPr id="3" name="Notes Placeholder 2"/>
              <p:cNvSpPr>
                <a:spLocks noGrp="1"/>
              </p:cNvSpPr>
              <p:nvPr>
                <p:ph type="body" idx="1"/>
              </p:nvPr>
            </p:nvSpPr>
            <p:spPr/>
            <p:txBody>
              <a:bodyPr/>
              <a:lstStyle/>
              <a:p>
                <a:pPr lvl="0" eaLnBrk="1" hangingPunct="1"/>
                <a:r>
                  <a:rPr lang="en-US" dirty="0" smtClean="0"/>
                  <a:t>Volume of box: </a:t>
                </a:r>
                <a:r>
                  <a:rPr lang="en-US" b="0" i="0" smtClean="0">
                    <a:latin typeface="Cambria Math"/>
                  </a:rPr>
                  <a:t>4.5(1.5)(1.5)=10.125</a:t>
                </a:r>
                <a:endParaRPr lang="en-US" dirty="0" smtClean="0"/>
              </a:p>
              <a:p>
                <a:pPr lvl="0" eaLnBrk="1" hangingPunct="1"/>
                <a:r>
                  <a:rPr lang="en-US" dirty="0" smtClean="0"/>
                  <a:t>Volume of each ball: </a:t>
                </a:r>
                <a:r>
                  <a:rPr lang="en-US" b="0" i="0" smtClean="0">
                    <a:latin typeface="Cambria Math"/>
                  </a:rPr>
                  <a:t>4/3 𝜋.〖75〗^3=1.767</a:t>
                </a:r>
                <a:endParaRPr lang="en-US" dirty="0" smtClean="0"/>
              </a:p>
              <a:p>
                <a:pPr eaLnBrk="1" hangingPunct="1"/>
                <a:r>
                  <a:rPr lang="en-US" dirty="0" smtClean="0"/>
                  <a:t>Volume of empty space: </a:t>
                </a:r>
                <a:r>
                  <a:rPr lang="en-US" b="0" i="0" smtClean="0">
                    <a:latin typeface="Cambria Math"/>
                  </a:rPr>
                  <a:t>10.125−3(1.767)=4.824</a:t>
                </a:r>
                <a:endParaRPr lang="en-US" baseline="30000" dirty="0" smtClean="0"/>
              </a:p>
              <a:p>
                <a:endParaRPr lang="en-US" dirty="0"/>
              </a:p>
            </p:txBody>
          </p:sp>
        </mc:Fallback>
      </mc:AlternateContent>
      <p:sp>
        <p:nvSpPr>
          <p:cNvPr id="4" name="Slide Number Placeholder 3"/>
          <p:cNvSpPr>
            <a:spLocks noGrp="1"/>
          </p:cNvSpPr>
          <p:nvPr>
            <p:ph type="sldNum" sz="quarter" idx="10"/>
          </p:nvPr>
        </p:nvSpPr>
        <p:spPr/>
        <p:txBody>
          <a:bodyPr/>
          <a:lstStyle/>
          <a:p>
            <a:fld id="{530A5DD6-6495-4D40-A1D4-AE2DB3B95246}" type="slidenum">
              <a:rPr lang="en-US" smtClean="0"/>
              <a:t>42</a:t>
            </a:fld>
            <a:endParaRPr lang="en-US"/>
          </a:p>
        </p:txBody>
      </p:sp>
    </p:spTree>
    <p:extLst>
      <p:ext uri="{BB962C8B-B14F-4D97-AF65-F5344CB8AC3E}">
        <p14:creationId xmlns:p14="http://schemas.microsoft.com/office/powerpoint/2010/main" val="22990667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43</a:t>
            </a:fld>
            <a:endParaRPr lang="en-US"/>
          </a:p>
        </p:txBody>
      </p:sp>
    </p:spTree>
    <p:extLst>
      <p:ext uri="{BB962C8B-B14F-4D97-AF65-F5344CB8AC3E}">
        <p14:creationId xmlns:p14="http://schemas.microsoft.com/office/powerpoint/2010/main" val="19459180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44</a:t>
            </a:fld>
            <a:endParaRPr lang="en-US"/>
          </a:p>
        </p:txBody>
      </p:sp>
    </p:spTree>
    <p:extLst>
      <p:ext uri="{BB962C8B-B14F-4D97-AF65-F5344CB8AC3E}">
        <p14:creationId xmlns:p14="http://schemas.microsoft.com/office/powerpoint/2010/main" val="32047100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45</a:t>
            </a:fld>
            <a:endParaRPr lang="en-US"/>
          </a:p>
        </p:txBody>
      </p:sp>
    </p:spTree>
    <p:extLst>
      <p:ext uri="{BB962C8B-B14F-4D97-AF65-F5344CB8AC3E}">
        <p14:creationId xmlns:p14="http://schemas.microsoft.com/office/powerpoint/2010/main" val="34931652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46</a:t>
            </a:fld>
            <a:endParaRPr lang="en-US"/>
          </a:p>
        </p:txBody>
      </p:sp>
    </p:spTree>
    <p:extLst>
      <p:ext uri="{BB962C8B-B14F-4D97-AF65-F5344CB8AC3E}">
        <p14:creationId xmlns:p14="http://schemas.microsoft.com/office/powerpoint/2010/main" val="22337130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47</a:t>
            </a:fld>
            <a:endParaRPr lang="en-US"/>
          </a:p>
        </p:txBody>
      </p:sp>
    </p:spTree>
    <p:extLst>
      <p:ext uri="{BB962C8B-B14F-4D97-AF65-F5344CB8AC3E}">
        <p14:creationId xmlns:p14="http://schemas.microsoft.com/office/powerpoint/2010/main" val="15733027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48</a:t>
            </a:fld>
            <a:endParaRPr lang="en-US"/>
          </a:p>
        </p:txBody>
      </p:sp>
    </p:spTree>
    <p:extLst>
      <p:ext uri="{BB962C8B-B14F-4D97-AF65-F5344CB8AC3E}">
        <p14:creationId xmlns:p14="http://schemas.microsoft.com/office/powerpoint/2010/main" val="29374807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Areas: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216</m:t>
                        </m:r>
                      </m:num>
                      <m:den>
                        <m:r>
                          <a:rPr lang="en-US" b="0" i="1" smtClean="0">
                            <a:latin typeface="Cambria Math"/>
                          </a:rPr>
                          <m:t>600</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9</m:t>
                        </m:r>
                      </m:num>
                      <m:den>
                        <m:r>
                          <a:rPr lang="en-US" b="0" i="1" smtClean="0">
                            <a:latin typeface="Cambria Math"/>
                          </a:rPr>
                          <m:t>25</m:t>
                        </m:r>
                      </m:den>
                    </m:f>
                    <m:r>
                      <a:rPr lang="en-US" b="0" i="1" smtClean="0">
                        <a:latin typeface="Cambria Math"/>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a:rPr>
                              <m:t>𝑐</m:t>
                            </m:r>
                          </m:e>
                          <m:sup>
                            <m:r>
                              <a:rPr lang="en-US" b="0" i="1" smtClean="0">
                                <a:latin typeface="Cambria Math"/>
                              </a:rPr>
                              <m:t>2</m:t>
                            </m:r>
                          </m:sup>
                        </m:sSup>
                      </m:num>
                      <m:den>
                        <m:sSup>
                          <m:sSupPr>
                            <m:ctrlPr>
                              <a:rPr lang="en-US" b="0" i="1" smtClean="0">
                                <a:latin typeface="Cambria Math" panose="02040503050406030204" pitchFamily="18" charset="0"/>
                              </a:rPr>
                            </m:ctrlPr>
                          </m:sSupPr>
                          <m:e>
                            <m:r>
                              <a:rPr lang="en-US" b="0" i="1" smtClean="0">
                                <a:latin typeface="Cambria Math"/>
                              </a:rPr>
                              <m:t>𝑑</m:t>
                            </m:r>
                          </m:e>
                          <m:sup>
                            <m:r>
                              <a:rPr lang="en-US" b="0" i="1" smtClean="0">
                                <a:latin typeface="Cambria Math"/>
                              </a:rPr>
                              <m:t>2</m:t>
                            </m:r>
                          </m:sup>
                        </m:sSup>
                      </m:den>
                    </m:f>
                  </m:oMath>
                </a14:m>
                <a:endParaRPr lang="en-US" b="0" dirty="0" smtClean="0"/>
              </a:p>
              <a:p>
                <a:r>
                  <a:rPr lang="en-US" b="0" dirty="0" smtClean="0"/>
                  <a: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𝑐</m:t>
                        </m:r>
                      </m:num>
                      <m:den>
                        <m:r>
                          <a:rPr lang="en-US" b="0" i="1" smtClean="0">
                            <a:latin typeface="Cambria Math"/>
                          </a:rPr>
                          <m:t>𝑑</m:t>
                        </m:r>
                      </m:den>
                    </m:f>
                    <m:r>
                      <a:rPr lang="en-US" b="0" i="1" smtClean="0">
                        <a:latin typeface="Cambria Math"/>
                      </a:rPr>
                      <m:t>=</m:t>
                    </m:r>
                    <m:f>
                      <m:fPr>
                        <m:ctrlPr>
                          <a:rPr lang="en-US" b="0" i="1" smtClean="0">
                            <a:latin typeface="Cambria Math" panose="02040503050406030204" pitchFamily="18" charset="0"/>
                          </a:rPr>
                        </m:ctrlPr>
                      </m:fPr>
                      <m:num>
                        <m:rad>
                          <m:radPr>
                            <m:degHide m:val="on"/>
                            <m:ctrlPr>
                              <a:rPr lang="en-US" b="0" i="1" smtClean="0">
                                <a:latin typeface="Cambria Math" panose="02040503050406030204" pitchFamily="18" charset="0"/>
                              </a:rPr>
                            </m:ctrlPr>
                          </m:radPr>
                          <m:deg/>
                          <m:e>
                            <m:r>
                              <a:rPr lang="en-US" b="0" i="1" smtClean="0">
                                <a:latin typeface="Cambria Math"/>
                              </a:rPr>
                              <m:t>9</m:t>
                            </m:r>
                          </m:e>
                        </m:rad>
                      </m:num>
                      <m:den>
                        <m:rad>
                          <m:radPr>
                            <m:degHide m:val="on"/>
                            <m:ctrlPr>
                              <a:rPr lang="en-US" b="0" i="1" smtClean="0">
                                <a:latin typeface="Cambria Math" panose="02040503050406030204" pitchFamily="18" charset="0"/>
                              </a:rPr>
                            </m:ctrlPr>
                          </m:radPr>
                          <m:deg/>
                          <m:e>
                            <m:r>
                              <a:rPr lang="en-US" b="0" i="1" smtClean="0">
                                <a:latin typeface="Cambria Math"/>
                              </a:rPr>
                              <m:t>25</m:t>
                            </m:r>
                          </m:e>
                        </m:rad>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3</m:t>
                        </m:r>
                      </m:num>
                      <m:den>
                        <m:r>
                          <a:rPr lang="en-US" b="0" i="1" smtClean="0">
                            <a:latin typeface="Cambria Math"/>
                          </a:rPr>
                          <m:t>5</m:t>
                        </m:r>
                      </m:den>
                    </m:f>
                  </m:oMath>
                </a14:m>
                <a:endParaRPr lang="en-US" b="0" dirty="0" smtClean="0"/>
              </a:p>
              <a:p>
                <a:endParaRPr lang="en-US" dirty="0" smtClean="0"/>
              </a:p>
              <a:p>
                <a:r>
                  <a:rPr lang="en-US" dirty="0" smtClean="0"/>
                  <a:t>Cube surface</a:t>
                </a:r>
                <a:r>
                  <a:rPr lang="en-US" baseline="0" dirty="0" smtClean="0"/>
                  <a:t> area: </a:t>
                </a:r>
                <a14:m>
                  <m:oMath xmlns:m="http://schemas.openxmlformats.org/officeDocument/2006/math">
                    <m:r>
                      <a:rPr lang="en-US" b="0" i="1" baseline="0" smtClean="0">
                        <a:latin typeface="Cambria Math"/>
                      </a:rPr>
                      <m:t>𝑆</m:t>
                    </m:r>
                    <m:r>
                      <a:rPr lang="en-US" b="0" i="1" baseline="0" smtClean="0">
                        <a:latin typeface="Cambria Math"/>
                      </a:rPr>
                      <m:t>=</m:t>
                    </m:r>
                    <m:sSup>
                      <m:sSupPr>
                        <m:ctrlPr>
                          <a:rPr lang="en-US" b="0" i="1" baseline="0" smtClean="0">
                            <a:latin typeface="Cambria Math" panose="02040503050406030204" pitchFamily="18" charset="0"/>
                          </a:rPr>
                        </m:ctrlPr>
                      </m:sSupPr>
                      <m:e>
                        <m:r>
                          <a:rPr lang="en-US" b="0" i="1" baseline="0" smtClean="0">
                            <a:latin typeface="Cambria Math"/>
                          </a:rPr>
                          <m:t>6</m:t>
                        </m:r>
                        <m:r>
                          <a:rPr lang="en-US" b="0" i="1" baseline="0" smtClean="0">
                            <a:latin typeface="Cambria Math"/>
                          </a:rPr>
                          <m:t>𝑐</m:t>
                        </m:r>
                      </m:e>
                      <m:sup>
                        <m:r>
                          <a:rPr lang="en-US" b="0" i="1" baseline="0" smtClean="0">
                            <a:latin typeface="Cambria Math"/>
                          </a:rPr>
                          <m:t>2</m:t>
                        </m:r>
                      </m:sup>
                    </m:sSup>
                  </m:oMath>
                </a14:m>
                <a:endParaRPr lang="en-US" b="0" baseline="0" dirty="0" smtClean="0"/>
              </a:p>
              <a:p>
                <a:r>
                  <a:rPr lang="en-US" dirty="0" smtClean="0"/>
                  <a:t>  </a:t>
                </a:r>
                <a14:m>
                  <m:oMath xmlns:m="http://schemas.openxmlformats.org/officeDocument/2006/math">
                    <m:r>
                      <a:rPr lang="en-US" b="0" i="1" smtClean="0">
                        <a:latin typeface="Cambria Math"/>
                      </a:rPr>
                      <m:t>216=</m:t>
                    </m:r>
                    <m:sSup>
                      <m:sSupPr>
                        <m:ctrlPr>
                          <a:rPr lang="en-US" b="0" i="1" smtClean="0">
                            <a:latin typeface="Cambria Math" panose="02040503050406030204" pitchFamily="18" charset="0"/>
                          </a:rPr>
                        </m:ctrlPr>
                      </m:sSupPr>
                      <m:e>
                        <m:r>
                          <a:rPr lang="en-US" b="0" i="1" smtClean="0">
                            <a:latin typeface="Cambria Math"/>
                          </a:rPr>
                          <m:t>6</m:t>
                        </m:r>
                        <m:r>
                          <a:rPr lang="en-US" b="0" i="1" smtClean="0">
                            <a:latin typeface="Cambria Math"/>
                          </a:rPr>
                          <m:t>𝑐</m:t>
                        </m:r>
                      </m:e>
                      <m:sup>
                        <m:r>
                          <a:rPr lang="en-US" b="0" i="1" smtClean="0">
                            <a:latin typeface="Cambria Math"/>
                          </a:rPr>
                          <m:t>2</m:t>
                        </m:r>
                      </m:sup>
                    </m:sSup>
                  </m:oMath>
                </a14:m>
                <a:endParaRPr lang="en-US" dirty="0" smtClean="0"/>
              </a:p>
              <a:p>
                <a:r>
                  <a:rPr lang="en-US" dirty="0" smtClean="0"/>
                  <a:t>  </a:t>
                </a:r>
                <a14:m>
                  <m:oMath xmlns:m="http://schemas.openxmlformats.org/officeDocument/2006/math">
                    <m:r>
                      <a:rPr lang="en-US" b="0" i="1" smtClean="0">
                        <a:latin typeface="Cambria Math"/>
                      </a:rPr>
                      <m:t>36=</m:t>
                    </m:r>
                    <m:sSup>
                      <m:sSupPr>
                        <m:ctrlPr>
                          <a:rPr lang="en-US" b="0" i="1" smtClean="0">
                            <a:latin typeface="Cambria Math" panose="02040503050406030204" pitchFamily="18" charset="0"/>
                          </a:rPr>
                        </m:ctrlPr>
                      </m:sSupPr>
                      <m:e>
                        <m:r>
                          <a:rPr lang="en-US" b="0" i="1" smtClean="0">
                            <a:latin typeface="Cambria Math"/>
                          </a:rPr>
                          <m:t>𝑐</m:t>
                        </m:r>
                      </m:e>
                      <m:sup>
                        <m:r>
                          <a:rPr lang="en-US" b="0" i="1" smtClean="0">
                            <a:latin typeface="Cambria Math"/>
                          </a:rPr>
                          <m:t>2</m:t>
                        </m:r>
                      </m:sup>
                    </m:sSup>
                  </m:oMath>
                </a14:m>
                <a:endParaRPr lang="en-US" b="0" dirty="0" smtClean="0"/>
              </a:p>
              <a:p>
                <a:r>
                  <a:rPr lang="en-US" dirty="0" smtClean="0"/>
                  <a:t>  </a:t>
                </a:r>
                <a14:m>
                  <m:oMath xmlns:m="http://schemas.openxmlformats.org/officeDocument/2006/math">
                    <m:r>
                      <a:rPr lang="en-US" b="0" i="1" smtClean="0">
                        <a:latin typeface="Cambria Math"/>
                      </a:rPr>
                      <m:t>𝑐</m:t>
                    </m:r>
                    <m:r>
                      <a:rPr lang="en-US" b="0" i="1" smtClean="0">
                        <a:latin typeface="Cambria Math"/>
                      </a:rPr>
                      <m:t>=6</m:t>
                    </m:r>
                  </m:oMath>
                </a14:m>
                <a:endParaRPr lang="en-US" b="0" dirty="0" smtClean="0"/>
              </a:p>
              <a:p>
                <a:endParaRPr lang="en-US" dirty="0" smtClean="0"/>
              </a:p>
              <a:p>
                <a:r>
                  <a:rPr lang="en-US" dirty="0" smtClean="0"/>
                  <a:t>Volumes: </a:t>
                </a:r>
                <a14:m>
                  <m:oMath xmlns:m="http://schemas.openxmlformats.org/officeDocument/2006/math">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a:rPr>
                              <m:t>𝑐</m:t>
                            </m:r>
                          </m:e>
                          <m:sup>
                            <m:r>
                              <a:rPr lang="en-US" b="0" i="1" smtClean="0">
                                <a:latin typeface="Cambria Math"/>
                              </a:rPr>
                              <m:t>3</m:t>
                            </m:r>
                          </m:sup>
                        </m:sSup>
                      </m:num>
                      <m:den>
                        <m:sSup>
                          <m:sSupPr>
                            <m:ctrlPr>
                              <a:rPr lang="en-US" b="0" i="1" smtClean="0">
                                <a:latin typeface="Cambria Math" panose="02040503050406030204" pitchFamily="18" charset="0"/>
                              </a:rPr>
                            </m:ctrlPr>
                          </m:sSupPr>
                          <m:e>
                            <m:r>
                              <a:rPr lang="en-US" b="0" i="1" smtClean="0">
                                <a:latin typeface="Cambria Math"/>
                              </a:rPr>
                              <m:t>𝑑</m:t>
                            </m:r>
                          </m:e>
                          <m:sup>
                            <m:r>
                              <a:rPr lang="en-US" b="0" i="1" smtClean="0">
                                <a:latin typeface="Cambria Math"/>
                              </a:rPr>
                              <m:t>3</m:t>
                            </m:r>
                          </m:sup>
                        </m:sSup>
                      </m:den>
                    </m:f>
                    <m:r>
                      <a:rPr lang="en-US" b="0" i="1" smtClean="0">
                        <a:latin typeface="Cambria Math"/>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a:rPr>
                              <m:t>3</m:t>
                            </m:r>
                          </m:e>
                          <m:sup>
                            <m:r>
                              <a:rPr lang="en-US" b="0" i="1" smtClean="0">
                                <a:latin typeface="Cambria Math"/>
                              </a:rPr>
                              <m:t>3</m:t>
                            </m:r>
                          </m:sup>
                        </m:sSup>
                      </m:num>
                      <m:den>
                        <m:sSup>
                          <m:sSupPr>
                            <m:ctrlPr>
                              <a:rPr lang="en-US" b="0" i="1" smtClean="0">
                                <a:latin typeface="Cambria Math" panose="02040503050406030204" pitchFamily="18" charset="0"/>
                              </a:rPr>
                            </m:ctrlPr>
                          </m:sSupPr>
                          <m:e>
                            <m:r>
                              <a:rPr lang="en-US" b="0" i="1" smtClean="0">
                                <a:latin typeface="Cambria Math"/>
                              </a:rPr>
                              <m:t>5</m:t>
                            </m:r>
                          </m:e>
                          <m:sup>
                            <m:r>
                              <a:rPr lang="en-US" b="0" i="1" smtClean="0">
                                <a:latin typeface="Cambria Math"/>
                              </a:rPr>
                              <m:t>3</m:t>
                            </m:r>
                          </m:sup>
                        </m:sSup>
                      </m:den>
                    </m:f>
                  </m:oMath>
                </a14:m>
                <a:endParaRPr lang="en-US" b="0" dirty="0" smtClean="0"/>
              </a:p>
              <a:p>
                <a:r>
                  <a:rPr lang="en-US" dirty="0" smtClean="0"/>
                  <a:t>  </a:t>
                </a:r>
                <a14:m>
                  <m:oMath xmlns:m="http://schemas.openxmlformats.org/officeDocument/2006/math">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a:rPr>
                              <m:t>6</m:t>
                            </m:r>
                          </m:e>
                          <m:sup>
                            <m:r>
                              <a:rPr lang="en-US" b="0" i="1" smtClean="0">
                                <a:latin typeface="Cambria Math"/>
                              </a:rPr>
                              <m:t>3</m:t>
                            </m:r>
                          </m:sup>
                        </m:sSup>
                      </m:num>
                      <m:den>
                        <m:sSup>
                          <m:sSupPr>
                            <m:ctrlPr>
                              <a:rPr lang="en-US" b="0" i="1" smtClean="0">
                                <a:latin typeface="Cambria Math" panose="02040503050406030204" pitchFamily="18" charset="0"/>
                              </a:rPr>
                            </m:ctrlPr>
                          </m:sSupPr>
                          <m:e>
                            <m:r>
                              <a:rPr lang="en-US" b="0" i="1" smtClean="0">
                                <a:latin typeface="Cambria Math"/>
                              </a:rPr>
                              <m:t>𝑑</m:t>
                            </m:r>
                          </m:e>
                          <m:sup>
                            <m:r>
                              <a:rPr lang="en-US" b="0" i="1" smtClean="0">
                                <a:latin typeface="Cambria Math"/>
                              </a:rPr>
                              <m:t>3</m:t>
                            </m:r>
                          </m:sup>
                        </m:sSup>
                      </m:den>
                    </m:f>
                    <m:r>
                      <a:rPr lang="en-US" b="0" i="1" smtClean="0">
                        <a:latin typeface="Cambria Math"/>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a:rPr>
                              <m:t>3</m:t>
                            </m:r>
                          </m:e>
                          <m:sup>
                            <m:r>
                              <a:rPr lang="en-US" b="0" i="1" smtClean="0">
                                <a:latin typeface="Cambria Math"/>
                              </a:rPr>
                              <m:t>3</m:t>
                            </m:r>
                          </m:sup>
                        </m:sSup>
                      </m:num>
                      <m:den>
                        <m:sSup>
                          <m:sSupPr>
                            <m:ctrlPr>
                              <a:rPr lang="en-US" b="0" i="1" smtClean="0">
                                <a:latin typeface="Cambria Math" panose="02040503050406030204" pitchFamily="18" charset="0"/>
                              </a:rPr>
                            </m:ctrlPr>
                          </m:sSupPr>
                          <m:e>
                            <m:r>
                              <a:rPr lang="en-US" b="0" i="1" smtClean="0">
                                <a:latin typeface="Cambria Math"/>
                              </a:rPr>
                              <m:t>5</m:t>
                            </m:r>
                          </m:e>
                          <m:sup>
                            <m:r>
                              <a:rPr lang="en-US" b="0" i="1" smtClean="0">
                                <a:latin typeface="Cambria Math"/>
                              </a:rPr>
                              <m:t>3</m:t>
                            </m:r>
                          </m:sup>
                        </m:sSup>
                      </m:den>
                    </m:f>
                  </m:oMath>
                </a14:m>
                <a:endParaRPr lang="en-US" b="0" dirty="0" smtClean="0"/>
              </a:p>
              <a:p>
                <a:r>
                  <a:rPr lang="en-US" dirty="0" smtClean="0"/>
                  <a: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216</m:t>
                        </m:r>
                      </m:num>
                      <m:den>
                        <m:sSup>
                          <m:sSupPr>
                            <m:ctrlPr>
                              <a:rPr lang="en-US" b="0" i="1" smtClean="0">
                                <a:latin typeface="Cambria Math" panose="02040503050406030204" pitchFamily="18" charset="0"/>
                              </a:rPr>
                            </m:ctrlPr>
                          </m:sSupPr>
                          <m:e>
                            <m:r>
                              <a:rPr lang="en-US" b="0" i="1" smtClean="0">
                                <a:latin typeface="Cambria Math"/>
                              </a:rPr>
                              <m:t>𝑑</m:t>
                            </m:r>
                          </m:e>
                          <m:sup>
                            <m:r>
                              <a:rPr lang="en-US" b="0" i="1" smtClean="0">
                                <a:latin typeface="Cambria Math"/>
                              </a:rPr>
                              <m:t>3</m:t>
                            </m:r>
                          </m:sup>
                        </m:sSup>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27</m:t>
                        </m:r>
                      </m:num>
                      <m:den>
                        <m:r>
                          <a:rPr lang="en-US" b="0" i="1" smtClean="0">
                            <a:latin typeface="Cambria Math"/>
                          </a:rPr>
                          <m:t>125</m:t>
                        </m:r>
                      </m:den>
                    </m:f>
                  </m:oMath>
                </a14:m>
                <a:endParaRPr lang="en-US" b="0" dirty="0" smtClean="0"/>
              </a:p>
              <a:p>
                <a:r>
                  <a:rPr lang="en-US" b="0" dirty="0" smtClean="0"/>
                  <a:t>  </a:t>
                </a:r>
                <a14:m>
                  <m:oMath xmlns:m="http://schemas.openxmlformats.org/officeDocument/2006/math">
                    <m:r>
                      <a:rPr lang="en-US" b="0" i="1" smtClean="0">
                        <a:latin typeface="Cambria Math"/>
                      </a:rPr>
                      <m:t>27</m:t>
                    </m:r>
                    <m:sSup>
                      <m:sSupPr>
                        <m:ctrlPr>
                          <a:rPr lang="en-US" b="0" i="1" smtClean="0">
                            <a:latin typeface="Cambria Math" panose="02040503050406030204" pitchFamily="18" charset="0"/>
                          </a:rPr>
                        </m:ctrlPr>
                      </m:sSupPr>
                      <m:e>
                        <m:r>
                          <a:rPr lang="en-US" b="0" i="1" smtClean="0">
                            <a:latin typeface="Cambria Math"/>
                          </a:rPr>
                          <m:t>𝑑</m:t>
                        </m:r>
                      </m:e>
                      <m:sup>
                        <m:r>
                          <a:rPr lang="en-US" b="0" i="1" smtClean="0">
                            <a:latin typeface="Cambria Math"/>
                          </a:rPr>
                          <m:t>3</m:t>
                        </m:r>
                      </m:sup>
                    </m:sSup>
                    <m:r>
                      <a:rPr lang="en-US" b="0" i="1" smtClean="0">
                        <a:latin typeface="Cambria Math"/>
                      </a:rPr>
                      <m:t>=216(125)</m:t>
                    </m:r>
                  </m:oMath>
                </a14:m>
                <a:endParaRPr lang="en-US" dirty="0" smtClean="0"/>
              </a:p>
              <a:p>
                <a:r>
                  <a:rPr lang="en-US" baseline="0" dirty="0" smtClean="0"/>
                  <a:t>  </a:t>
                </a:r>
                <a14:m>
                  <m:oMath xmlns:m="http://schemas.openxmlformats.org/officeDocument/2006/math">
                    <m:sSup>
                      <m:sSupPr>
                        <m:ctrlPr>
                          <a:rPr lang="en-US" b="0" i="1" baseline="0" smtClean="0">
                            <a:latin typeface="Cambria Math" panose="02040503050406030204" pitchFamily="18" charset="0"/>
                          </a:rPr>
                        </m:ctrlPr>
                      </m:sSupPr>
                      <m:e>
                        <m:r>
                          <a:rPr lang="en-US" b="0" i="1" baseline="0" smtClean="0">
                            <a:latin typeface="Cambria Math"/>
                          </a:rPr>
                          <m:t>𝑑</m:t>
                        </m:r>
                      </m:e>
                      <m:sup>
                        <m:r>
                          <a:rPr lang="en-US" b="0" i="1" baseline="0" smtClean="0">
                            <a:latin typeface="Cambria Math"/>
                          </a:rPr>
                          <m:t>3</m:t>
                        </m:r>
                      </m:sup>
                    </m:sSup>
                    <m:r>
                      <a:rPr lang="en-US" b="0" i="1" baseline="0" smtClean="0">
                        <a:latin typeface="Cambria Math"/>
                      </a:rPr>
                      <m:t>=1000</m:t>
                    </m:r>
                  </m:oMath>
                </a14:m>
                <a:endParaRPr lang="en-US" b="0" baseline="0" dirty="0" smtClean="0"/>
              </a:p>
              <a:p>
                <a:r>
                  <a:rPr lang="en-US" dirty="0" smtClean="0"/>
                  <a:t>  volume of D</a:t>
                </a:r>
                <a:r>
                  <a:rPr lang="en-US" baseline="0" dirty="0" smtClean="0"/>
                  <a:t> is 1000</a:t>
                </a:r>
                <a:endParaRPr lang="en-US" dirty="0"/>
              </a:p>
            </p:txBody>
          </p:sp>
        </mc:Choice>
        <mc:Fallback xmlns="">
          <p:sp>
            <p:nvSpPr>
              <p:cNvPr id="3" name="Notes Placeholder 2"/>
              <p:cNvSpPr>
                <a:spLocks noGrp="1"/>
              </p:cNvSpPr>
              <p:nvPr>
                <p:ph type="body" idx="1"/>
              </p:nvPr>
            </p:nvSpPr>
            <p:spPr/>
            <p:txBody>
              <a:bodyPr/>
              <a:lstStyle/>
              <a:p>
                <a:r>
                  <a:rPr lang="en-US" dirty="0" smtClean="0"/>
                  <a:t>Areas: </a:t>
                </a:r>
                <a:r>
                  <a:rPr lang="en-US" b="0" i="0" smtClean="0">
                    <a:latin typeface="Cambria Math"/>
                  </a:rPr>
                  <a:t>54/150=𝑐^2/𝑑^2 </a:t>
                </a:r>
                <a:endParaRPr lang="en-US" b="0" dirty="0" smtClean="0"/>
              </a:p>
              <a:p>
                <a:r>
                  <a:rPr lang="en-US" b="0" dirty="0" smtClean="0"/>
                  <a:t>  </a:t>
                </a:r>
                <a:r>
                  <a:rPr lang="en-US" b="0" i="0" smtClean="0">
                    <a:latin typeface="Cambria Math"/>
                  </a:rPr>
                  <a:t>𝑐/𝑑=√54/√150=(3√6)/(5√6)=3/5</a:t>
                </a:r>
                <a:endParaRPr lang="en-US" b="0" dirty="0" smtClean="0"/>
              </a:p>
              <a:p>
                <a:endParaRPr lang="en-US" dirty="0" smtClean="0"/>
              </a:p>
              <a:p>
                <a:r>
                  <a:rPr lang="en-US" dirty="0" smtClean="0"/>
                  <a:t>Cube surface</a:t>
                </a:r>
                <a:r>
                  <a:rPr lang="en-US" baseline="0" dirty="0" smtClean="0"/>
                  <a:t> area: </a:t>
                </a:r>
                <a:r>
                  <a:rPr lang="en-US" b="0" i="0" baseline="0" smtClean="0">
                    <a:latin typeface="Cambria Math"/>
                  </a:rPr>
                  <a:t>𝑆=〖6𝑐〗^2</a:t>
                </a:r>
                <a:endParaRPr lang="en-US" b="0" baseline="0" dirty="0" smtClean="0"/>
              </a:p>
              <a:p>
                <a:r>
                  <a:rPr lang="en-US" dirty="0" smtClean="0"/>
                  <a:t>  </a:t>
                </a:r>
                <a:r>
                  <a:rPr lang="en-US" b="0" i="0" smtClean="0">
                    <a:latin typeface="Cambria Math"/>
                  </a:rPr>
                  <a:t>54=〖6𝑐〗^2</a:t>
                </a:r>
                <a:endParaRPr lang="en-US" dirty="0" smtClean="0"/>
              </a:p>
              <a:p>
                <a:r>
                  <a:rPr lang="en-US" dirty="0" smtClean="0"/>
                  <a:t>  </a:t>
                </a:r>
                <a:r>
                  <a:rPr lang="en-US" b="0" i="0" smtClean="0">
                    <a:latin typeface="Cambria Math"/>
                  </a:rPr>
                  <a:t>9=𝑐^2</a:t>
                </a:r>
                <a:endParaRPr lang="en-US" b="0" dirty="0" smtClean="0"/>
              </a:p>
              <a:p>
                <a:r>
                  <a:rPr lang="en-US" dirty="0" smtClean="0"/>
                  <a:t>  </a:t>
                </a:r>
                <a:r>
                  <a:rPr lang="en-US" b="0" i="0" smtClean="0">
                    <a:latin typeface="Cambria Math"/>
                  </a:rPr>
                  <a:t>𝑐=3</a:t>
                </a:r>
                <a:endParaRPr lang="en-US" b="0" dirty="0" smtClean="0"/>
              </a:p>
              <a:p>
                <a:endParaRPr lang="en-US" dirty="0" smtClean="0"/>
              </a:p>
              <a:p>
                <a:r>
                  <a:rPr lang="en-US" dirty="0" smtClean="0"/>
                  <a:t>Volumes: </a:t>
                </a:r>
                <a:r>
                  <a:rPr lang="en-US" b="0" i="0" smtClean="0">
                    <a:latin typeface="Cambria Math"/>
                  </a:rPr>
                  <a:t>𝑐^3/𝑑^3 =3^3/5^3 </a:t>
                </a:r>
                <a:endParaRPr lang="en-US" b="0" dirty="0" smtClean="0"/>
              </a:p>
              <a:p>
                <a:r>
                  <a:rPr lang="en-US" dirty="0" smtClean="0"/>
                  <a:t>  </a:t>
                </a:r>
                <a:r>
                  <a:rPr lang="en-US" b="0" i="0" smtClean="0">
                    <a:latin typeface="Cambria Math"/>
                  </a:rPr>
                  <a:t>3^3/𝑑^3 =3^3/5^3 </a:t>
                </a:r>
                <a:endParaRPr lang="en-US" b="0" dirty="0" smtClean="0"/>
              </a:p>
              <a:p>
                <a:r>
                  <a:rPr lang="en-US" dirty="0" smtClean="0"/>
                  <a:t>  </a:t>
                </a:r>
                <a:r>
                  <a:rPr lang="en-US" b="0" i="0" smtClean="0">
                    <a:latin typeface="Cambria Math"/>
                  </a:rPr>
                  <a:t>27/𝑑^3 =27/125</a:t>
                </a:r>
                <a:endParaRPr lang="en-US" b="0" dirty="0" smtClean="0"/>
              </a:p>
              <a:p>
                <a:r>
                  <a:rPr lang="en-US" b="0" dirty="0" smtClean="0"/>
                  <a:t>  </a:t>
                </a:r>
                <a:r>
                  <a:rPr lang="en-US" b="0" i="0" smtClean="0">
                    <a:latin typeface="Cambria Math"/>
                  </a:rPr>
                  <a:t>27𝑑^3=27(125)</a:t>
                </a:r>
                <a:endParaRPr lang="en-US" dirty="0" smtClean="0"/>
              </a:p>
              <a:p>
                <a:r>
                  <a:rPr lang="en-US" baseline="0" dirty="0" smtClean="0"/>
                  <a:t>  </a:t>
                </a:r>
                <a:r>
                  <a:rPr lang="en-US" b="0" i="0" baseline="0" smtClean="0">
                    <a:latin typeface="Cambria Math"/>
                  </a:rPr>
                  <a:t>𝑑^3=125</a:t>
                </a:r>
                <a:endParaRPr lang="en-US" b="0" baseline="0" dirty="0" smtClean="0"/>
              </a:p>
              <a:p>
                <a:r>
                  <a:rPr lang="en-US" dirty="0" smtClean="0"/>
                  <a:t>  volume of D</a:t>
                </a:r>
                <a:r>
                  <a:rPr lang="en-US" baseline="0" dirty="0" smtClean="0"/>
                  <a:t> is 125</a:t>
                </a:r>
                <a:endParaRPr lang="en-US" dirty="0"/>
              </a:p>
            </p:txBody>
          </p:sp>
        </mc:Fallback>
      </mc:AlternateContent>
      <p:sp>
        <p:nvSpPr>
          <p:cNvPr id="4" name="Slide Number Placeholder 3"/>
          <p:cNvSpPr>
            <a:spLocks noGrp="1"/>
          </p:cNvSpPr>
          <p:nvPr>
            <p:ph type="sldNum" sz="quarter" idx="10"/>
          </p:nvPr>
        </p:nvSpPr>
        <p:spPr/>
        <p:txBody>
          <a:bodyPr/>
          <a:lstStyle/>
          <a:p>
            <a:fld id="{530A5DD6-6495-4D40-A1D4-AE2DB3B95246}" type="slidenum">
              <a:rPr lang="en-US" smtClean="0"/>
              <a:t>49</a:t>
            </a:fld>
            <a:endParaRPr lang="en-US"/>
          </a:p>
        </p:txBody>
      </p:sp>
    </p:spTree>
    <p:extLst>
      <p:ext uri="{BB962C8B-B14F-4D97-AF65-F5344CB8AC3E}">
        <p14:creationId xmlns:p14="http://schemas.microsoft.com/office/powerpoint/2010/main" val="7601054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50</a:t>
            </a:fld>
            <a:endParaRPr lang="en-US"/>
          </a:p>
        </p:txBody>
      </p:sp>
    </p:spTree>
    <p:extLst>
      <p:ext uri="{BB962C8B-B14F-4D97-AF65-F5344CB8AC3E}">
        <p14:creationId xmlns:p14="http://schemas.microsoft.com/office/powerpoint/2010/main" val="4167900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6</a:t>
            </a:fld>
            <a:endParaRPr lang="en-US"/>
          </a:p>
        </p:txBody>
      </p:sp>
    </p:spTree>
    <p:extLst>
      <p:ext uri="{BB962C8B-B14F-4D97-AF65-F5344CB8AC3E}">
        <p14:creationId xmlns:p14="http://schemas.microsoft.com/office/powerpoint/2010/main" val="37229880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51</a:t>
            </a:fld>
            <a:endParaRPr lang="en-US"/>
          </a:p>
        </p:txBody>
      </p:sp>
    </p:spTree>
    <p:extLst>
      <p:ext uri="{BB962C8B-B14F-4D97-AF65-F5344CB8AC3E}">
        <p14:creationId xmlns:p14="http://schemas.microsoft.com/office/powerpoint/2010/main" val="3615887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smtClean="0"/>
              <a:t>Polyhedron;</a:t>
            </a:r>
            <a:r>
              <a:rPr lang="en-US" baseline="0" dirty="0" smtClean="0"/>
              <a:t> Square Pyramid; 5 faces, 5 vertices, 8 edges; convex</a:t>
            </a:r>
          </a:p>
          <a:p>
            <a:endParaRPr lang="en-US" baseline="0" dirty="0" smtClean="0"/>
          </a:p>
          <a:p>
            <a:r>
              <a:rPr lang="en-US" baseline="0" dirty="0" smtClean="0"/>
              <a:t>Not a Polyhedron</a:t>
            </a:r>
          </a:p>
          <a:p>
            <a:endParaRPr lang="en-US" baseline="0" dirty="0" smtClean="0"/>
          </a:p>
          <a:p>
            <a:r>
              <a:rPr lang="en-US" baseline="0" dirty="0" smtClean="0"/>
              <a:t>Polyhedron; Triangular Prism; 5 faces, 6 vertices, 9 edges; convex</a:t>
            </a:r>
          </a:p>
        </p:txBody>
      </p:sp>
      <p:sp>
        <p:nvSpPr>
          <p:cNvPr id="4" name="Slide Number Placeholder 3"/>
          <p:cNvSpPr>
            <a:spLocks noGrp="1"/>
          </p:cNvSpPr>
          <p:nvPr>
            <p:ph type="sldNum" sz="quarter" idx="10"/>
          </p:nvPr>
        </p:nvSpPr>
        <p:spPr/>
        <p:txBody>
          <a:bodyPr/>
          <a:lstStyle/>
          <a:p>
            <a:fld id="{530A5DD6-6495-4D40-A1D4-AE2DB3B95246}" type="slidenum">
              <a:rPr lang="en-US" smtClean="0"/>
              <a:t>7</a:t>
            </a:fld>
            <a:endParaRPr lang="en-US"/>
          </a:p>
        </p:txBody>
      </p:sp>
    </p:spTree>
    <p:extLst>
      <p:ext uri="{BB962C8B-B14F-4D97-AF65-F5344CB8AC3E}">
        <p14:creationId xmlns:p14="http://schemas.microsoft.com/office/powerpoint/2010/main" val="2042006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8</a:t>
            </a:fld>
            <a:endParaRPr lang="en-US"/>
          </a:p>
        </p:txBody>
      </p:sp>
    </p:spTree>
    <p:extLst>
      <p:ext uri="{BB962C8B-B14F-4D97-AF65-F5344CB8AC3E}">
        <p14:creationId xmlns:p14="http://schemas.microsoft.com/office/powerpoint/2010/main" val="4235522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9</a:t>
            </a:fld>
            <a:endParaRPr lang="en-US"/>
          </a:p>
        </p:txBody>
      </p:sp>
    </p:spTree>
    <p:extLst>
      <p:ext uri="{BB962C8B-B14F-4D97-AF65-F5344CB8AC3E}">
        <p14:creationId xmlns:p14="http://schemas.microsoft.com/office/powerpoint/2010/main" val="4240669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smtClean="0"/>
              <a:t>Triangle</a:t>
            </a:r>
          </a:p>
          <a:p>
            <a:endParaRPr lang="en-US" dirty="0" smtClean="0"/>
          </a:p>
          <a:p>
            <a:r>
              <a:rPr lang="en-US" dirty="0" smtClean="0"/>
              <a:t>Circle</a:t>
            </a:r>
          </a:p>
          <a:p>
            <a:endParaRPr lang="en-US" dirty="0" smtClean="0"/>
          </a:p>
          <a:p>
            <a:r>
              <a:rPr lang="en-US" dirty="0" smtClean="0"/>
              <a:t>Hexagon</a:t>
            </a:r>
          </a:p>
          <a:p>
            <a:endParaRPr lang="en-US" dirty="0"/>
          </a:p>
        </p:txBody>
      </p:sp>
      <p:sp>
        <p:nvSpPr>
          <p:cNvPr id="4" name="Slide Number Placeholder 3"/>
          <p:cNvSpPr>
            <a:spLocks noGrp="1"/>
          </p:cNvSpPr>
          <p:nvPr>
            <p:ph type="sldNum" sz="quarter" idx="10"/>
          </p:nvPr>
        </p:nvSpPr>
        <p:spPr/>
        <p:txBody>
          <a:bodyPr/>
          <a:lstStyle/>
          <a:p>
            <a:fld id="{530A5DD6-6495-4D40-A1D4-AE2DB3B95246}" type="slidenum">
              <a:rPr lang="en-US" smtClean="0"/>
              <a:t>10</a:t>
            </a:fld>
            <a:endParaRPr lang="en-US"/>
          </a:p>
        </p:txBody>
      </p:sp>
    </p:spTree>
    <p:extLst>
      <p:ext uri="{BB962C8B-B14F-4D97-AF65-F5344CB8AC3E}">
        <p14:creationId xmlns:p14="http://schemas.microsoft.com/office/powerpoint/2010/main" val="3200137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2857500"/>
            <a:ext cx="9144000" cy="2286000"/>
          </a:xfrm>
          <a:prstGeom prst="rect">
            <a:avLst/>
          </a:prstGeom>
          <a:solidFill>
            <a:schemeClr val="tx1"/>
          </a:solidFill>
          <a:scene3d>
            <a:camera prst="orthographicFront"/>
            <a:lightRig rig="threePt" dir="t"/>
          </a:scene3d>
          <a:sp3d extrusionH="254000" prstMaterial="metal">
            <a:bevelT w="317500" h="3175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428750"/>
            <a:ext cx="9144000" cy="1414463"/>
          </a:xfrm>
          <a:prstGeom prst="rect">
            <a:avLst/>
          </a:prstGeom>
          <a:solidFill>
            <a:schemeClr val="accent2"/>
          </a:solidFill>
          <a:scene3d>
            <a:camera prst="orthographicFront"/>
            <a:lightRig rig="threePt" dir="t"/>
          </a:scene3d>
          <a:sp3d extrusionH="254000" prstMaterial="metal">
            <a:bevelT w="317500" h="3175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597819"/>
            <a:ext cx="7772400" cy="1031081"/>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defRPr b="1" cap="all" spc="0">
                <a:ln/>
                <a:solidFill>
                  <a:schemeClr val="tx2"/>
                </a:solidFill>
                <a:effectLst>
                  <a:outerShdw blurRad="19685" dist="12700" dir="5400000" algn="tl" rotWithShape="0">
                    <a:schemeClr val="accent1">
                      <a:satMod val="130000"/>
                      <a:alpha val="60000"/>
                    </a:schemeClr>
                  </a:outerShdw>
                  <a:reflection blurRad="10000" stA="55000" endPos="48000" dist="500" dir="5400000" sy="-100000" algn="bl" rotWithShape="0"/>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02895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3844129-DCD1-424F-9273-28C7B2C4F2F5}"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D4817-B8FD-497D-AA32-3FF6D0702178}" type="slidenum">
              <a:rPr lang="en-US" smtClean="0"/>
              <a:t>‹#›</a:t>
            </a:fld>
            <a:endParaRPr lang="en-US"/>
          </a:p>
        </p:txBody>
      </p:sp>
      <p:sp>
        <p:nvSpPr>
          <p:cNvPr id="9" name="Rectangle 8"/>
          <p:cNvSpPr/>
          <p:nvPr userDrawn="1"/>
        </p:nvSpPr>
        <p:spPr>
          <a:xfrm>
            <a:off x="0" y="-14288"/>
            <a:ext cx="9144000" cy="1443038"/>
          </a:xfrm>
          <a:prstGeom prst="rect">
            <a:avLst/>
          </a:prstGeom>
          <a:solidFill>
            <a:schemeClr val="tx2"/>
          </a:solidFill>
          <a:scene3d>
            <a:camera prst="orthographicFront"/>
            <a:lightRig rig="threePt" dir="t"/>
          </a:scene3d>
          <a:sp3d extrusionH="254000" prstMaterial="metal">
            <a:bevelT w="317500" h="3175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55871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0" y="1143000"/>
            <a:ext cx="9144000" cy="4000500"/>
          </a:xfrm>
          <a:prstGeom prst="rect">
            <a:avLst/>
          </a:prstGeom>
          <a:solidFill>
            <a:schemeClr val="tx1"/>
          </a:solidFill>
          <a:scene3d>
            <a:camera prst="orthographicFront"/>
            <a:lightRig rig="threePt" dir="t"/>
          </a:scene3d>
          <a:sp3d extrusionH="254000" prstMaterial="metal">
            <a:bevelT w="317500" h="3175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1143000"/>
          </a:xfrm>
          <a:prstGeom prst="rect">
            <a:avLst/>
          </a:prstGeom>
          <a:solidFill>
            <a:schemeClr val="accent2"/>
          </a:solidFill>
          <a:scene3d>
            <a:camera prst="orthographicFront"/>
            <a:lightRig rig="threePt" dir="t"/>
          </a:scene3d>
          <a:sp3d extrusionH="254000" prstMaterial="metal">
            <a:bevelT w="317500" h="3175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defRPr b="1" cap="all" spc="0">
                <a:ln/>
                <a:solidFill>
                  <a:schemeClr val="tx2"/>
                </a:solidFill>
                <a:effectLst>
                  <a:outerShdw blurRad="19685" dist="12700" dir="5400000" algn="tl" rotWithShape="0">
                    <a:schemeClr val="accent1">
                      <a:satMod val="130000"/>
                      <a:alpha val="60000"/>
                    </a:schemeClr>
                  </a:outerShdw>
                  <a:reflection blurRad="10000" stA="55000" endPos="48000" dist="500" dir="5400000" sy="-100000" algn="bl" rotWithShape="0"/>
                </a:effectLst>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3844129-DCD1-424F-9273-28C7B2C4F2F5}"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D4817-B8FD-497D-AA32-3FF6D0702178}" type="slidenum">
              <a:rPr lang="en-US" smtClean="0"/>
              <a:t>‹#›</a:t>
            </a:fld>
            <a:endParaRPr lang="en-US"/>
          </a:p>
        </p:txBody>
      </p:sp>
    </p:spTree>
    <p:extLst>
      <p:ext uri="{BB962C8B-B14F-4D97-AF65-F5344CB8AC3E}">
        <p14:creationId xmlns:p14="http://schemas.microsoft.com/office/powerpoint/2010/main" val="97528798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14287"/>
            <a:ext cx="6629400" cy="5129213"/>
          </a:xfrm>
          <a:prstGeom prst="rect">
            <a:avLst/>
          </a:prstGeom>
          <a:solidFill>
            <a:schemeClr val="tx1"/>
          </a:solidFill>
          <a:scene3d>
            <a:camera prst="orthographicFront"/>
            <a:lightRig rig="threePt" dir="t"/>
          </a:scene3d>
          <a:sp3d extrusionH="254000" prstMaterial="metal">
            <a:bevelT w="317500" h="3175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629400" y="14287"/>
            <a:ext cx="2514600" cy="5129213"/>
          </a:xfrm>
          <a:prstGeom prst="rect">
            <a:avLst/>
          </a:prstGeom>
          <a:solidFill>
            <a:schemeClr val="accent2"/>
          </a:solidFill>
          <a:scene3d>
            <a:camera prst="orthographicFront"/>
            <a:lightRig rig="threePt" dir="t"/>
          </a:scene3d>
          <a:sp3d extrusionH="254000" prstMaterial="metal">
            <a:bevelT w="317500" h="3175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858000" y="228600"/>
            <a:ext cx="2057400" cy="4388644"/>
          </a:xfrm>
        </p:spPr>
        <p:txBody>
          <a:bodyPr vert="eaVer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defRPr b="1" cap="all" spc="0">
                <a:ln/>
                <a:solidFill>
                  <a:schemeClr val="tx2"/>
                </a:solidFill>
                <a:effectLst>
                  <a:outerShdw blurRad="19685" dist="12700" dir="5400000" algn="tl" rotWithShape="0">
                    <a:schemeClr val="accent1">
                      <a:satMod val="130000"/>
                      <a:alpha val="60000"/>
                    </a:schemeClr>
                  </a:outerShdw>
                  <a:reflection blurRad="10000" stA="55000" endPos="48000" dist="500" dir="5400000" sy="-100000" algn="bl" rotWithShape="0"/>
                </a:effectLst>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304800" y="228600"/>
            <a:ext cx="6019800" cy="4388644"/>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3844129-DCD1-424F-9273-28C7B2C4F2F5}"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D4817-B8FD-497D-AA32-3FF6D0702178}" type="slidenum">
              <a:rPr lang="en-US" smtClean="0"/>
              <a:t>‹#›</a:t>
            </a:fld>
            <a:endParaRPr lang="en-US"/>
          </a:p>
        </p:txBody>
      </p:sp>
    </p:spTree>
    <p:extLst>
      <p:ext uri="{BB962C8B-B14F-4D97-AF65-F5344CB8AC3E}">
        <p14:creationId xmlns:p14="http://schemas.microsoft.com/office/powerpoint/2010/main" val="26801307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00050"/>
            <a:ext cx="8229600" cy="8572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4038600" cy="32265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32265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79114E-8B62-4866-9E95-A03EC46632A6}" type="slidenum">
              <a:rPr lang="en-US"/>
              <a:pPr>
                <a:defRPr/>
              </a:pPr>
              <a:t>‹#›</a:t>
            </a:fld>
            <a:endParaRPr lang="en-US"/>
          </a:p>
        </p:txBody>
      </p:sp>
    </p:spTree>
    <p:extLst>
      <p:ext uri="{BB962C8B-B14F-4D97-AF65-F5344CB8AC3E}">
        <p14:creationId xmlns:p14="http://schemas.microsoft.com/office/powerpoint/2010/main" val="33333780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00050"/>
            <a:ext cx="8229600" cy="8572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4038600" cy="32265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71601"/>
            <a:ext cx="4038600" cy="15561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042047"/>
            <a:ext cx="4038600" cy="15561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CC80130-93AB-4AC3-BA12-AD202F86CD37}" type="slidenum">
              <a:rPr lang="en-US"/>
              <a:pPr>
                <a:defRPr/>
              </a:pPr>
              <a:t>‹#›</a:t>
            </a:fld>
            <a:endParaRPr lang="en-US"/>
          </a:p>
        </p:txBody>
      </p:sp>
    </p:spTree>
    <p:extLst>
      <p:ext uri="{BB962C8B-B14F-4D97-AF65-F5344CB8AC3E}">
        <p14:creationId xmlns:p14="http://schemas.microsoft.com/office/powerpoint/2010/main" val="674774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1143000"/>
            <a:ext cx="9144000" cy="4000500"/>
          </a:xfrm>
          <a:prstGeom prst="rect">
            <a:avLst/>
          </a:prstGeom>
          <a:solidFill>
            <a:schemeClr val="tx1"/>
          </a:solidFill>
          <a:scene3d>
            <a:camera prst="orthographicFront"/>
            <a:lightRig rig="threePt" dir="t"/>
          </a:scene3d>
          <a:sp3d extrusionH="254000" prstMaterial="metal">
            <a:bevelT w="317500" h="3175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1143000"/>
          </a:xfrm>
          <a:prstGeom prst="rect">
            <a:avLst/>
          </a:prstGeom>
          <a:solidFill>
            <a:schemeClr val="accent2"/>
          </a:solidFill>
          <a:scene3d>
            <a:camera prst="orthographicFront"/>
            <a:lightRig rig="threePt" dir="t"/>
          </a:scene3d>
          <a:sp3d extrusionH="254000" prstMaterial="metal">
            <a:bevelT w="317500" h="3175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defRPr b="1" cap="all" spc="0">
                <a:ln/>
                <a:solidFill>
                  <a:schemeClr val="tx2"/>
                </a:solidFill>
                <a:effectLst>
                  <a:outerShdw blurRad="19685" dist="12700" dir="5400000" algn="tl" rotWithShape="0">
                    <a:schemeClr val="accent1">
                      <a:satMod val="130000"/>
                      <a:alpha val="60000"/>
                    </a:schemeClr>
                  </a:outerShdw>
                  <a:reflection blurRad="10000" stA="55000" endPos="48000" dist="500" dir="5400000" sy="-100000" algn="bl" rotWithShape="0"/>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3844129-DCD1-424F-9273-28C7B2C4F2F5}"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D4817-B8FD-497D-AA32-3FF6D0702178}" type="slidenum">
              <a:rPr lang="en-US" smtClean="0"/>
              <a:t>‹#›</a:t>
            </a:fld>
            <a:endParaRPr lang="en-US"/>
          </a:p>
        </p:txBody>
      </p:sp>
    </p:spTree>
    <p:extLst>
      <p:ext uri="{BB962C8B-B14F-4D97-AF65-F5344CB8AC3E}">
        <p14:creationId xmlns:p14="http://schemas.microsoft.com/office/powerpoint/2010/main" val="2111464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userDrawn="1"/>
        </p:nvSpPr>
        <p:spPr>
          <a:xfrm>
            <a:off x="0" y="0"/>
            <a:ext cx="9144000" cy="1971675"/>
          </a:xfrm>
          <a:prstGeom prst="rect">
            <a:avLst/>
          </a:prstGeom>
          <a:solidFill>
            <a:schemeClr val="tx1"/>
          </a:solidFill>
          <a:scene3d>
            <a:camera prst="orthographicFront"/>
            <a:lightRig rig="threePt" dir="t"/>
          </a:scene3d>
          <a:sp3d extrusionH="254000" prstMaterial="metal">
            <a:bevelT w="317500" h="3175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971675"/>
            <a:ext cx="9144000" cy="2600325"/>
          </a:xfrm>
          <a:prstGeom prst="rect">
            <a:avLst/>
          </a:prstGeom>
          <a:solidFill>
            <a:schemeClr val="accent2"/>
          </a:solidFill>
          <a:scene3d>
            <a:camera prst="orthographicFront"/>
            <a:lightRig rig="threePt" dir="t"/>
          </a:scene3d>
          <a:sp3d extrusionH="254000" prstMaterial="metal">
            <a:bevelT w="317500" h="3175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4572000"/>
            <a:ext cx="9144000" cy="571500"/>
          </a:xfrm>
          <a:prstGeom prst="rect">
            <a:avLst/>
          </a:prstGeom>
          <a:solidFill>
            <a:schemeClr val="tx2"/>
          </a:solidFill>
          <a:scene3d>
            <a:camera prst="orthographicFront"/>
            <a:lightRig rig="threePt" dir="t"/>
          </a:scene3d>
          <a:sp3d extrusionH="254000" prstMaterial="metal">
            <a:bevelT w="317500" h="3175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3305176"/>
            <a:ext cx="7772400" cy="1021556"/>
          </a:xfrm>
        </p:spPr>
        <p:txBody>
          <a:bodyPr anchor="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l">
              <a:defRPr sz="4000" b="1" cap="all" spc="0">
                <a:ln/>
                <a:solidFill>
                  <a:schemeClr val="tx2"/>
                </a:solidFill>
                <a:effectLst>
                  <a:outerShdw blurRad="19685" dist="12700" dir="5400000" algn="tl" rotWithShape="0">
                    <a:schemeClr val="accent1">
                      <a:satMod val="130000"/>
                      <a:alpha val="60000"/>
                    </a:schemeClr>
                  </a:outerShdw>
                  <a:reflection blurRad="10000" stA="55000" endPos="48000" dist="500" dir="5400000" sy="-100000" algn="bl" rotWithShape="0"/>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3844129-DCD1-424F-9273-28C7B2C4F2F5}"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D4817-B8FD-497D-AA32-3FF6D0702178}" type="slidenum">
              <a:rPr lang="en-US" smtClean="0"/>
              <a:t>‹#›</a:t>
            </a:fld>
            <a:endParaRPr lang="en-US"/>
          </a:p>
        </p:txBody>
      </p:sp>
    </p:spTree>
    <p:extLst>
      <p:ext uri="{BB962C8B-B14F-4D97-AF65-F5344CB8AC3E}">
        <p14:creationId xmlns:p14="http://schemas.microsoft.com/office/powerpoint/2010/main" val="3573321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1143000"/>
            <a:ext cx="9144000" cy="4000500"/>
          </a:xfrm>
          <a:prstGeom prst="rect">
            <a:avLst/>
          </a:prstGeom>
          <a:solidFill>
            <a:schemeClr val="tx1"/>
          </a:solidFill>
          <a:scene3d>
            <a:camera prst="orthographicFront"/>
            <a:lightRig rig="threePt" dir="t"/>
          </a:scene3d>
          <a:sp3d extrusionH="254000" prstMaterial="metal">
            <a:bevelT w="317500" h="3175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9144000" cy="1143000"/>
          </a:xfrm>
          <a:prstGeom prst="rect">
            <a:avLst/>
          </a:prstGeom>
          <a:solidFill>
            <a:schemeClr val="accent2"/>
          </a:solidFill>
          <a:scene3d>
            <a:camera prst="orthographicFront"/>
            <a:lightRig rig="threePt" dir="t"/>
          </a:scene3d>
          <a:sp3d extrusionH="254000" prstMaterial="metal">
            <a:bevelT w="317500" h="3175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defRPr b="1" cap="all" spc="0">
                <a:ln/>
                <a:solidFill>
                  <a:schemeClr val="tx2"/>
                </a:solidFill>
                <a:effectLst>
                  <a:outerShdw blurRad="19685" dist="12700" dir="5400000" algn="tl" rotWithShape="0">
                    <a:schemeClr val="accent1">
                      <a:satMod val="130000"/>
                      <a:alpha val="60000"/>
                    </a:schemeClr>
                  </a:outerShdw>
                  <a:reflection blurRad="10000" stA="55000" endPos="48000" dist="500" dir="5400000" sy="-100000" algn="bl" rotWithShape="0"/>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228600" y="1257301"/>
            <a:ext cx="4267200" cy="3337322"/>
          </a:xfrm>
        </p:spPr>
        <p:txBody>
          <a:bodyPr>
            <a:normAutofit/>
          </a:bodyPr>
          <a:lstStyle>
            <a:lvl1pPr>
              <a:defRPr sz="2600">
                <a:solidFill>
                  <a:schemeClr val="bg1"/>
                </a:solidFill>
              </a:defRPr>
            </a:lvl1pPr>
            <a:lvl2pPr>
              <a:defRPr sz="2600">
                <a:solidFill>
                  <a:schemeClr val="bg1"/>
                </a:solidFill>
              </a:defRPr>
            </a:lvl2pPr>
            <a:lvl3pPr>
              <a:defRPr sz="2600">
                <a:solidFill>
                  <a:schemeClr val="bg1"/>
                </a:solidFill>
              </a:defRPr>
            </a:lvl3pPr>
            <a:lvl4pPr>
              <a:defRPr sz="2600">
                <a:solidFill>
                  <a:schemeClr val="bg1"/>
                </a:solidFill>
              </a:defRPr>
            </a:lvl4pPr>
            <a:lvl5pPr>
              <a:defRPr sz="26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57301"/>
            <a:ext cx="4191000" cy="3337322"/>
          </a:xfrm>
        </p:spPr>
        <p:txBody>
          <a:bodyPr>
            <a:normAutofit/>
          </a:bodyPr>
          <a:lstStyle>
            <a:lvl1pPr>
              <a:defRPr sz="2600">
                <a:solidFill>
                  <a:schemeClr val="bg1"/>
                </a:solidFill>
              </a:defRPr>
            </a:lvl1pPr>
            <a:lvl2pPr>
              <a:defRPr sz="2600">
                <a:solidFill>
                  <a:schemeClr val="bg1"/>
                </a:solidFill>
              </a:defRPr>
            </a:lvl2pPr>
            <a:lvl3pPr>
              <a:defRPr sz="2600">
                <a:solidFill>
                  <a:schemeClr val="bg1"/>
                </a:solidFill>
              </a:defRPr>
            </a:lvl3pPr>
            <a:lvl4pPr>
              <a:defRPr sz="2600">
                <a:solidFill>
                  <a:schemeClr val="bg1"/>
                </a:solidFill>
              </a:defRPr>
            </a:lvl4pPr>
            <a:lvl5pPr>
              <a:defRPr sz="26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A3844129-DCD1-424F-9273-28C7B2C4F2F5}"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AD4817-B8FD-497D-AA32-3FF6D0702178}" type="slidenum">
              <a:rPr lang="en-US" smtClean="0"/>
              <a:t>‹#›</a:t>
            </a:fld>
            <a:endParaRPr lang="en-US"/>
          </a:p>
        </p:txBody>
      </p:sp>
    </p:spTree>
    <p:extLst>
      <p:ext uri="{BB962C8B-B14F-4D97-AF65-F5344CB8AC3E}">
        <p14:creationId xmlns:p14="http://schemas.microsoft.com/office/powerpoint/2010/main" val="644819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1143000"/>
            <a:ext cx="9144000" cy="4000500"/>
          </a:xfrm>
          <a:prstGeom prst="rect">
            <a:avLst/>
          </a:prstGeom>
          <a:solidFill>
            <a:schemeClr val="tx1"/>
          </a:solidFill>
          <a:scene3d>
            <a:camera prst="orthographicFront"/>
            <a:lightRig rig="threePt" dir="t"/>
          </a:scene3d>
          <a:sp3d extrusionH="254000" prstMaterial="metal">
            <a:bevelT w="317500" h="3175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9144000" cy="1143000"/>
          </a:xfrm>
          <a:prstGeom prst="rect">
            <a:avLst/>
          </a:prstGeom>
          <a:solidFill>
            <a:schemeClr val="accent2"/>
          </a:solidFill>
          <a:scene3d>
            <a:camera prst="orthographicFront"/>
            <a:lightRig rig="threePt" dir="t"/>
          </a:scene3d>
          <a:sp3d extrusionH="254000" prstMaterial="metal">
            <a:bevelT w="317500" h="3175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defRPr b="1" cap="all" spc="0">
                <a:ln/>
                <a:solidFill>
                  <a:schemeClr val="tx2"/>
                </a:solidFill>
                <a:effectLst>
                  <a:outerShdw blurRad="19685" dist="12700" dir="5400000" algn="tl" rotWithShape="0">
                    <a:schemeClr val="accent1">
                      <a:satMod val="130000"/>
                      <a:alpha val="60000"/>
                    </a:schemeClr>
                  </a:outerShdw>
                  <a:reflection blurRad="10000" stA="55000" endPos="48000" dist="500" dir="5400000" sy="-100000" algn="bl" rotWithShape="0"/>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28600" y="1243012"/>
            <a:ext cx="4268788" cy="47982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 y="1722834"/>
            <a:ext cx="4268788" cy="2963466"/>
          </a:xfrm>
        </p:spPr>
        <p:txBody>
          <a:bodyPr>
            <a:normAutofit/>
          </a:bodyPr>
          <a:lstStyle>
            <a:lvl1pPr>
              <a:defRPr sz="2600">
                <a:solidFill>
                  <a:schemeClr val="bg1"/>
                </a:solidFill>
              </a:defRPr>
            </a:lvl1pPr>
            <a:lvl2pPr>
              <a:defRPr sz="2600">
                <a:solidFill>
                  <a:schemeClr val="bg1"/>
                </a:solidFill>
              </a:defRPr>
            </a:lvl2pPr>
            <a:lvl3pPr>
              <a:defRPr sz="2600">
                <a:solidFill>
                  <a:schemeClr val="bg1"/>
                </a:solidFill>
              </a:defRPr>
            </a:lvl3pPr>
            <a:lvl4pPr>
              <a:defRPr sz="2600">
                <a:solidFill>
                  <a:schemeClr val="bg1"/>
                </a:solidFill>
              </a:defRPr>
            </a:lvl4pPr>
            <a:lvl5pPr>
              <a:defRPr sz="2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243012"/>
            <a:ext cx="4270375" cy="47982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1722834"/>
            <a:ext cx="4270375" cy="2963466"/>
          </a:xfrm>
        </p:spPr>
        <p:txBody>
          <a:bodyPr>
            <a:normAutofit/>
          </a:bodyPr>
          <a:lstStyle>
            <a:lvl1pPr>
              <a:defRPr sz="2600">
                <a:solidFill>
                  <a:schemeClr val="bg1"/>
                </a:solidFill>
              </a:defRPr>
            </a:lvl1pPr>
            <a:lvl2pPr>
              <a:defRPr sz="2600">
                <a:solidFill>
                  <a:schemeClr val="bg1"/>
                </a:solidFill>
              </a:defRPr>
            </a:lvl2pPr>
            <a:lvl3pPr>
              <a:defRPr sz="2600">
                <a:solidFill>
                  <a:schemeClr val="bg1"/>
                </a:solidFill>
              </a:defRPr>
            </a:lvl3pPr>
            <a:lvl4pPr>
              <a:defRPr sz="2600">
                <a:solidFill>
                  <a:schemeClr val="bg1"/>
                </a:solidFill>
              </a:defRPr>
            </a:lvl4pPr>
            <a:lvl5pPr>
              <a:defRPr sz="2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A3844129-DCD1-424F-9273-28C7B2C4F2F5}" type="datetimeFigureOut">
              <a:rPr lang="en-US" smtClean="0"/>
              <a:t>4/25/2018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AD4817-B8FD-497D-AA32-3FF6D0702178}" type="slidenum">
              <a:rPr lang="en-US" smtClean="0"/>
              <a:t>‹#›</a:t>
            </a:fld>
            <a:endParaRPr lang="en-US"/>
          </a:p>
        </p:txBody>
      </p:sp>
    </p:spTree>
    <p:extLst>
      <p:ext uri="{BB962C8B-B14F-4D97-AF65-F5344CB8AC3E}">
        <p14:creationId xmlns:p14="http://schemas.microsoft.com/office/powerpoint/2010/main" val="14314345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1143000"/>
            <a:ext cx="9144000" cy="4000500"/>
          </a:xfrm>
          <a:prstGeom prst="rect">
            <a:avLst/>
          </a:prstGeom>
          <a:solidFill>
            <a:schemeClr val="tx1"/>
          </a:solidFill>
          <a:scene3d>
            <a:camera prst="orthographicFront"/>
            <a:lightRig rig="threePt" dir="t"/>
          </a:scene3d>
          <a:sp3d extrusionH="254000" prstMaterial="metal">
            <a:bevelT w="317500" h="3175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9144000" cy="1143000"/>
          </a:xfrm>
          <a:prstGeom prst="rect">
            <a:avLst/>
          </a:prstGeom>
          <a:solidFill>
            <a:schemeClr val="accent2"/>
          </a:solidFill>
          <a:scene3d>
            <a:camera prst="orthographicFront"/>
            <a:lightRig rig="threePt" dir="t"/>
          </a:scene3d>
          <a:sp3d extrusionH="254000" prstMaterial="metal">
            <a:bevelT w="317500" h="3175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defRPr b="1" cap="all" spc="0">
                <a:ln/>
                <a:solidFill>
                  <a:schemeClr val="tx2"/>
                </a:solidFill>
                <a:effectLst>
                  <a:outerShdw blurRad="19685" dist="12700" dir="5400000" algn="tl" rotWithShape="0">
                    <a:schemeClr val="accent1">
                      <a:satMod val="130000"/>
                      <a:alpha val="60000"/>
                    </a:schemeClr>
                  </a:outerShdw>
                  <a:reflection blurRad="10000" stA="55000" endPos="48000" dist="500" dir="5400000" sy="-100000" algn="bl" rotWithShape="0"/>
                </a:effectLst>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3844129-DCD1-424F-9273-28C7B2C4F2F5}" type="datetimeFigureOut">
              <a:rPr lang="en-US" smtClean="0"/>
              <a:t>4/25/2018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AD4817-B8FD-497D-AA32-3FF6D0702178}" type="slidenum">
              <a:rPr lang="en-US" smtClean="0"/>
              <a:t>‹#›</a:t>
            </a:fld>
            <a:endParaRPr lang="en-US"/>
          </a:p>
        </p:txBody>
      </p:sp>
    </p:spTree>
    <p:extLst>
      <p:ext uri="{BB962C8B-B14F-4D97-AF65-F5344CB8AC3E}">
        <p14:creationId xmlns:p14="http://schemas.microsoft.com/office/powerpoint/2010/main" val="31517324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tx1"/>
          </a:solidFill>
          <a:scene3d>
            <a:camera prst="orthographicFront"/>
            <a:lightRig rig="threePt" dir="t"/>
          </a:scene3d>
          <a:sp3d extrusionH="254000" prstMaterial="metal">
            <a:bevelT w="317500" h="3175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A3844129-DCD1-424F-9273-28C7B2C4F2F5}" type="datetimeFigureOut">
              <a:rPr lang="en-US" smtClean="0"/>
              <a:t>4/25/2018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AD4817-B8FD-497D-AA32-3FF6D0702178}" type="slidenum">
              <a:rPr lang="en-US" smtClean="0"/>
              <a:t>‹#›</a:t>
            </a:fld>
            <a:endParaRPr lang="en-US"/>
          </a:p>
        </p:txBody>
      </p:sp>
    </p:spTree>
    <p:extLst>
      <p:ext uri="{BB962C8B-B14F-4D97-AF65-F5344CB8AC3E}">
        <p14:creationId xmlns:p14="http://schemas.microsoft.com/office/powerpoint/2010/main" val="23308435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3505200" y="0"/>
            <a:ext cx="5638800" cy="5143500"/>
          </a:xfrm>
          <a:prstGeom prst="rect">
            <a:avLst/>
          </a:prstGeom>
          <a:solidFill>
            <a:schemeClr val="tx1"/>
          </a:solidFill>
          <a:scene3d>
            <a:camera prst="orthographicFront"/>
            <a:lightRig rig="threePt" dir="t"/>
          </a:scene3d>
          <a:sp3d extrusionH="254000" prstMaterial="metal">
            <a:bevelT w="317500" h="3175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3505200" cy="5143500"/>
          </a:xfrm>
          <a:prstGeom prst="rect">
            <a:avLst/>
          </a:prstGeom>
          <a:solidFill>
            <a:schemeClr val="accent2"/>
          </a:solidFill>
          <a:scene3d>
            <a:camera prst="orthographicFront"/>
            <a:lightRig rig="threePt" dir="t"/>
          </a:scene3d>
          <a:sp3d extrusionH="254000" prstMaterial="metal">
            <a:bevelT w="317500" h="3175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204787"/>
            <a:ext cx="3008313" cy="871538"/>
          </a:xfrm>
        </p:spPr>
        <p:txBody>
          <a:bodyPr anchor="b">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l">
              <a:defRPr sz="2000" b="1" cap="all" spc="0">
                <a:ln/>
                <a:solidFill>
                  <a:schemeClr val="tx2"/>
                </a:solidFill>
                <a:effectLst>
                  <a:outerShdw blurRad="19685" dist="12700" dir="5400000" algn="tl" rotWithShape="0">
                    <a:schemeClr val="accent1">
                      <a:satMod val="130000"/>
                      <a:alpha val="60000"/>
                    </a:schemeClr>
                  </a:outerShdw>
                  <a:reflection blurRad="10000" stA="55000" endPos="48000" dist="500" dir="5400000" sy="-100000" algn="bl" rotWithShape="0"/>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733800" y="204788"/>
            <a:ext cx="5181600" cy="4389835"/>
          </a:xfrm>
        </p:spPr>
        <p:txBody>
          <a:bodyPr>
            <a:normAutofit/>
          </a:bodyPr>
          <a:lstStyle>
            <a:lvl1pPr>
              <a:defRPr sz="2600">
                <a:solidFill>
                  <a:schemeClr val="bg1"/>
                </a:solidFill>
              </a:defRPr>
            </a:lvl1pPr>
            <a:lvl2pPr>
              <a:defRPr sz="2600">
                <a:solidFill>
                  <a:schemeClr val="bg1"/>
                </a:solidFill>
              </a:defRPr>
            </a:lvl2pPr>
            <a:lvl3pPr>
              <a:defRPr sz="2600">
                <a:solidFill>
                  <a:schemeClr val="bg1"/>
                </a:solidFill>
              </a:defRPr>
            </a:lvl3pPr>
            <a:lvl4pPr>
              <a:defRPr sz="2600">
                <a:solidFill>
                  <a:schemeClr val="bg1"/>
                </a:solidFill>
              </a:defRPr>
            </a:lvl4pPr>
            <a:lvl5pPr>
              <a:defRPr sz="26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228600"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844129-DCD1-424F-9273-28C7B2C4F2F5}"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AD4817-B8FD-497D-AA32-3FF6D0702178}" type="slidenum">
              <a:rPr lang="en-US" smtClean="0"/>
              <a:t>‹#›</a:t>
            </a:fld>
            <a:endParaRPr lang="en-US"/>
          </a:p>
        </p:txBody>
      </p:sp>
    </p:spTree>
    <p:extLst>
      <p:ext uri="{BB962C8B-B14F-4D97-AF65-F5344CB8AC3E}">
        <p14:creationId xmlns:p14="http://schemas.microsoft.com/office/powerpoint/2010/main" val="27036070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0"/>
            <a:ext cx="9144000" cy="3543300"/>
          </a:xfrm>
          <a:prstGeom prst="rect">
            <a:avLst/>
          </a:prstGeom>
          <a:solidFill>
            <a:schemeClr val="tx1"/>
          </a:solidFill>
          <a:scene3d>
            <a:camera prst="orthographicFront"/>
            <a:lightRig rig="threePt" dir="t"/>
          </a:scene3d>
          <a:sp3d extrusionH="254000" prstMaterial="metal">
            <a:bevelT w="317500" h="3175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3543300"/>
            <a:ext cx="9144000" cy="1585913"/>
          </a:xfrm>
          <a:prstGeom prst="rect">
            <a:avLst/>
          </a:prstGeom>
          <a:solidFill>
            <a:schemeClr val="accent2"/>
          </a:solidFill>
          <a:scene3d>
            <a:camera prst="orthographicFront"/>
            <a:lightRig rig="threePt" dir="t"/>
          </a:scene3d>
          <a:sp3d extrusionH="254000" prstMaterial="metal">
            <a:bevelT w="317500" h="3175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3714750"/>
            <a:ext cx="8686800" cy="425054"/>
          </a:xfrm>
        </p:spPr>
        <p:txBody>
          <a:bodyPr anchor="b">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l">
              <a:defRPr sz="2000" b="1" cap="all" spc="0">
                <a:ln/>
                <a:solidFill>
                  <a:schemeClr val="tx2"/>
                </a:solidFill>
                <a:effectLst>
                  <a:outerShdw blurRad="19685" dist="12700" dir="5400000" algn="tl" rotWithShape="0">
                    <a:schemeClr val="accent1">
                      <a:satMod val="130000"/>
                      <a:alpha val="60000"/>
                    </a:schemeClr>
                  </a:outerShdw>
                  <a:reflection blurRad="10000" stA="55000" endPos="48000" dist="500" dir="5400000" sy="-100000" algn="bl" rotWithShape="0"/>
                </a:effectLst>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52400" y="171450"/>
            <a:ext cx="8763000" cy="32004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28600" y="4139803"/>
            <a:ext cx="86868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844129-DCD1-424F-9273-28C7B2C4F2F5}"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AD4817-B8FD-497D-AA32-3FF6D0702178}" type="slidenum">
              <a:rPr lang="en-US" smtClean="0"/>
              <a:t>‹#›</a:t>
            </a:fld>
            <a:endParaRPr lang="en-US"/>
          </a:p>
        </p:txBody>
      </p:sp>
    </p:spTree>
    <p:extLst>
      <p:ext uri="{BB962C8B-B14F-4D97-AF65-F5344CB8AC3E}">
        <p14:creationId xmlns:p14="http://schemas.microsoft.com/office/powerpoint/2010/main" val="22948628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5978"/>
            <a:ext cx="8610600" cy="708422"/>
          </a:xfrm>
          <a:prstGeom prst="rect">
            <a:avLst/>
          </a:prstGeom>
        </p:spPr>
        <p:txBody>
          <a:bodyPr vert="horz" lIns="91440" tIns="45720" rIns="91440" bIns="45720" rtlCol="0" anchor="ct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1257301"/>
            <a:ext cx="8610600" cy="333732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3844129-DCD1-424F-9273-28C7B2C4F2F5}" type="datetimeFigureOut">
              <a:rPr lang="en-US" smtClean="0"/>
              <a:t>4/25/2018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AD4817-B8FD-497D-AA32-3FF6D0702178}" type="slidenum">
              <a:rPr lang="en-US" smtClean="0"/>
              <a:t>‹#›</a:t>
            </a:fld>
            <a:endParaRPr lang="en-US"/>
          </a:p>
        </p:txBody>
      </p:sp>
    </p:spTree>
    <p:extLst>
      <p:ext uri="{BB962C8B-B14F-4D97-AF65-F5344CB8AC3E}">
        <p14:creationId xmlns:p14="http://schemas.microsoft.com/office/powerpoint/2010/main" val="2812477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ctr" defTabSz="914400" rtl="0" eaLnBrk="1" latinLnBrk="0" hangingPunct="1">
        <a:spcBef>
          <a:spcPct val="0"/>
        </a:spcBef>
        <a:buNone/>
        <a:defRPr sz="4400" b="1" kern="1200" cap="all" spc="0">
          <a:ln/>
          <a:solidFill>
            <a:schemeClr val="tx2"/>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defRPr>
      </a:lvl1pPr>
    </p:titleStyle>
    <p:bodyStyle>
      <a:lvl1pPr marL="342900" indent="-342900" algn="l" defTabSz="914400" rtl="0" eaLnBrk="1" latinLnBrk="0" hangingPunct="1">
        <a:spcBef>
          <a:spcPct val="20000"/>
        </a:spcBef>
        <a:buFont typeface="Wingdings 2" pitchFamily="18" charset="2"/>
        <a:buChar char=""/>
        <a:defRPr sz="2600" kern="1200">
          <a:solidFill>
            <a:schemeClr val="bg1"/>
          </a:solidFill>
          <a:latin typeface="+mn-lt"/>
          <a:ea typeface="+mn-ea"/>
          <a:cs typeface="+mn-cs"/>
        </a:defRPr>
      </a:lvl1pPr>
      <a:lvl2pPr marL="742950" indent="-285750" algn="l" defTabSz="914400" rtl="0" eaLnBrk="1" latinLnBrk="0" hangingPunct="1">
        <a:spcBef>
          <a:spcPct val="20000"/>
        </a:spcBef>
        <a:buFont typeface="Wingdings 2" pitchFamily="18" charset="2"/>
        <a:buChar char=""/>
        <a:defRPr sz="2600" kern="1200">
          <a:solidFill>
            <a:schemeClr val="bg1"/>
          </a:solidFill>
          <a:latin typeface="+mn-lt"/>
          <a:ea typeface="+mn-ea"/>
          <a:cs typeface="+mn-cs"/>
        </a:defRPr>
      </a:lvl2pPr>
      <a:lvl3pPr marL="1143000" indent="-228600" algn="l" defTabSz="914400" rtl="0" eaLnBrk="1" latinLnBrk="0" hangingPunct="1">
        <a:spcBef>
          <a:spcPct val="20000"/>
        </a:spcBef>
        <a:buFont typeface="Wingdings 2" pitchFamily="18" charset="2"/>
        <a:buChar char=""/>
        <a:defRPr sz="2600" kern="1200">
          <a:solidFill>
            <a:schemeClr val="bg1"/>
          </a:solidFill>
          <a:latin typeface="+mn-lt"/>
          <a:ea typeface="+mn-ea"/>
          <a:cs typeface="+mn-cs"/>
        </a:defRPr>
      </a:lvl3pPr>
      <a:lvl4pPr marL="1600200" indent="-228600" algn="l" defTabSz="914400" rtl="0" eaLnBrk="1" latinLnBrk="0" hangingPunct="1">
        <a:spcBef>
          <a:spcPct val="20000"/>
        </a:spcBef>
        <a:buFont typeface="Wingdings 2" pitchFamily="18" charset="2"/>
        <a:buChar char=""/>
        <a:defRPr sz="2600" kern="1200">
          <a:solidFill>
            <a:schemeClr val="bg1"/>
          </a:solidFill>
          <a:latin typeface="+mn-lt"/>
          <a:ea typeface="+mn-ea"/>
          <a:cs typeface="+mn-cs"/>
        </a:defRPr>
      </a:lvl4pPr>
      <a:lvl5pPr marL="2057400" indent="-228600" algn="l" defTabSz="914400" rtl="0" eaLnBrk="1" latinLnBrk="0" hangingPunct="1">
        <a:spcBef>
          <a:spcPct val="20000"/>
        </a:spcBef>
        <a:buFont typeface="Wingdings 2" pitchFamily="18" charset="2"/>
        <a:buChar char=""/>
        <a:defRPr sz="2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hyperlink" Target="Answers/Chapter%2012/Geometry%2012.1%20Answers.ppt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omework%20Quizzes/Chapter%2012/Geometry%2012.1%20Quiz.pptx"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hyperlink" Target="mailto:rwright@andrews.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Answers/Chapter%2012/Geometry%2012.2%20Answers.ppt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omework%20Quizzes/Chapter%2012/Geometry%2012.2%20Quiz.pptx"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Answers/Chapter%2012/Geometry%2012.3%20Answers.pptx"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omework%20Quizzes/Chapter%2012/Geometry%2012.3%20Quiz.pptx"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Answers/Chapter%2012/Geometry%2012.4%20Answers.pptx"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omework%20Quizzes/Chapter%2012/Geometry%2012.4%20Quiz.pptx"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hyperlink" Target="Answers/Chapter%2012/Geometry%2012.5%20Answers.pptx"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omework%20Quizzes/Chapter%2012/Geometry%2012.5%20Quiz.pptx"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Answers/Chapter%2012/Geometry%2012.6%20Answers.pptx"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omework%20Quizzes/Chapter%2012/Geometry%2012.6%20Quiz.pptx"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Answers/Chapter%2012/Geometry%2012.7%20Answers.pptx"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omework%20Quizzes/Chapter%2012/Geometry%2012.7%20Quiz.pptx"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Surface Area and Volume of Solids</a:t>
            </a:r>
            <a:endParaRPr lang="en-US" dirty="0"/>
          </a:p>
        </p:txBody>
      </p:sp>
      <p:sp>
        <p:nvSpPr>
          <p:cNvPr id="3" name="Subtitle 2"/>
          <p:cNvSpPr>
            <a:spLocks noGrp="1"/>
          </p:cNvSpPr>
          <p:nvPr>
            <p:ph type="subTitle" idx="1"/>
          </p:nvPr>
        </p:nvSpPr>
        <p:spPr/>
        <p:txBody>
          <a:bodyPr/>
          <a:lstStyle/>
          <a:p>
            <a:r>
              <a:rPr lang="en-US" dirty="0" smtClean="0"/>
              <a:t>Geometry</a:t>
            </a:r>
          </a:p>
          <a:p>
            <a:r>
              <a:rPr lang="en-US" dirty="0" smtClean="0"/>
              <a:t>Chapter 12</a:t>
            </a:r>
            <a:endParaRPr lang="en-US" dirty="0"/>
          </a:p>
        </p:txBody>
      </p:sp>
    </p:spTree>
    <p:extLst>
      <p:ext uri="{BB962C8B-B14F-4D97-AF65-F5344CB8AC3E}">
        <p14:creationId xmlns:p14="http://schemas.microsoft.com/office/powerpoint/2010/main" val="3830614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12.1 Explore Solids</a:t>
            </a:r>
            <a:endParaRPr lang="en-US" dirty="0"/>
          </a:p>
        </p:txBody>
      </p:sp>
      <p:sp>
        <p:nvSpPr>
          <p:cNvPr id="3" name="Content Placeholder 2"/>
          <p:cNvSpPr>
            <a:spLocks noGrp="1"/>
          </p:cNvSpPr>
          <p:nvPr>
            <p:ph idx="1"/>
          </p:nvPr>
        </p:nvSpPr>
        <p:spPr>
          <a:xfrm>
            <a:off x="228600" y="1257300"/>
            <a:ext cx="8610600" cy="3657600"/>
          </a:xfrm>
        </p:spPr>
        <p:txBody>
          <a:bodyPr>
            <a:normAutofit fontScale="92500" lnSpcReduction="20000"/>
          </a:bodyPr>
          <a:lstStyle/>
          <a:p>
            <a:r>
              <a:rPr lang="en-US" dirty="0" smtClean="0"/>
              <a:t>Find the number of faces, vertices, and edges of a regular dodecahedron.  Check with Euler’s Theorem.</a:t>
            </a:r>
          </a:p>
          <a:p>
            <a:endParaRPr lang="en-US" dirty="0"/>
          </a:p>
          <a:p>
            <a:r>
              <a:rPr lang="en-US" dirty="0" smtClean="0"/>
              <a:t>Describe the cross section.</a:t>
            </a:r>
          </a:p>
          <a:p>
            <a:endParaRPr lang="en-US" dirty="0" smtClean="0"/>
          </a:p>
          <a:p>
            <a:endParaRPr lang="en-US" dirty="0"/>
          </a:p>
          <a:p>
            <a:endParaRPr lang="en-US" dirty="0" smtClean="0"/>
          </a:p>
          <a:p>
            <a:endParaRPr lang="en-US" dirty="0"/>
          </a:p>
          <a:p>
            <a:endParaRPr lang="en-US" dirty="0" smtClean="0"/>
          </a:p>
          <a:p>
            <a:r>
              <a:rPr lang="en-US" i="1" dirty="0"/>
              <a:t>798 #2-40 even, 44-60 </a:t>
            </a:r>
            <a:r>
              <a:rPr lang="en-US" i="1" dirty="0" smtClean="0"/>
              <a:t>even = 29</a:t>
            </a:r>
            <a:endParaRPr lang="en-US" dirty="0"/>
          </a:p>
        </p:txBody>
      </p:sp>
      <p:pic>
        <p:nvPicPr>
          <p:cNvPr id="512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720" y="2628902"/>
            <a:ext cx="2748100" cy="192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6600" y="2628901"/>
            <a:ext cx="2571368" cy="157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90890" y="2190750"/>
            <a:ext cx="2953111" cy="2003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453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fade">
                                      <p:cBhvr>
                                        <p:cTn id="15" dur="500"/>
                                        <p:tgtEl>
                                          <p:spTgt spid="51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123"/>
                                        </p:tgtEl>
                                        <p:attrNameLst>
                                          <p:attrName>style.visibility</p:attrName>
                                        </p:attrNameLst>
                                      </p:cBhvr>
                                      <p:to>
                                        <p:strVal val="visible"/>
                                      </p:to>
                                    </p:set>
                                    <p:animEffect transition="in" filter="fade">
                                      <p:cBhvr>
                                        <p:cTn id="20" dur="500"/>
                                        <p:tgtEl>
                                          <p:spTgt spid="51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124"/>
                                        </p:tgtEl>
                                        <p:attrNameLst>
                                          <p:attrName>style.visibility</p:attrName>
                                        </p:attrNameLst>
                                      </p:cBhvr>
                                      <p:to>
                                        <p:strVal val="visible"/>
                                      </p:to>
                                    </p:set>
                                    <p:animEffect transition="in" filter="fade">
                                      <p:cBhvr>
                                        <p:cTn id="25" dur="500"/>
                                        <p:tgtEl>
                                          <p:spTgt spid="512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Answers and Quiz</a:t>
            </a:r>
            <a:endParaRPr lang="en-US" dirty="0"/>
          </a:p>
        </p:txBody>
      </p:sp>
      <p:sp>
        <p:nvSpPr>
          <p:cNvPr id="3" name="Content Placeholder 2"/>
          <p:cNvSpPr>
            <a:spLocks noGrp="1"/>
          </p:cNvSpPr>
          <p:nvPr>
            <p:ph idx="1"/>
          </p:nvPr>
        </p:nvSpPr>
        <p:spPr/>
        <p:txBody>
          <a:bodyPr/>
          <a:lstStyle/>
          <a:p>
            <a:r>
              <a:rPr lang="en-US" dirty="0" smtClean="0">
                <a:hlinkClick r:id="rId3" action="ppaction://hlinkpres?slideindex=1&amp;slidetitle="/>
              </a:rPr>
              <a:t>12.1 Answers</a:t>
            </a:r>
            <a:endParaRPr lang="en-US" dirty="0" smtClean="0"/>
          </a:p>
          <a:p>
            <a:endParaRPr lang="en-US" dirty="0"/>
          </a:p>
          <a:p>
            <a:r>
              <a:rPr lang="en-US" dirty="0" smtClean="0">
                <a:hlinkClick r:id="rId4" action="ppaction://hlinkpres?slideindex=1&amp;slidetitle="/>
              </a:rPr>
              <a:t>12.1 Homework Quiz</a:t>
            </a:r>
            <a:endParaRPr lang="en-US" dirty="0"/>
          </a:p>
        </p:txBody>
      </p:sp>
    </p:spTree>
    <p:extLst>
      <p:ext uri="{BB962C8B-B14F-4D97-AF65-F5344CB8AC3E}">
        <p14:creationId xmlns:p14="http://schemas.microsoft.com/office/powerpoint/2010/main" val="2265284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en-US" dirty="0" smtClean="0"/>
              <a:t>12.2 Surface Area of Prisms and Cylinders</a:t>
            </a:r>
          </a:p>
        </p:txBody>
      </p:sp>
      <p:sp>
        <p:nvSpPr>
          <p:cNvPr id="22531" name="Rectangle 3"/>
          <p:cNvSpPr>
            <a:spLocks noGrp="1" noChangeArrowheads="1"/>
          </p:cNvSpPr>
          <p:nvPr>
            <p:ph type="body" idx="1"/>
          </p:nvPr>
        </p:nvSpPr>
        <p:spPr/>
        <p:txBody>
          <a:bodyPr/>
          <a:lstStyle/>
          <a:p>
            <a:pPr eaLnBrk="1" hangingPunct="1">
              <a:lnSpc>
                <a:spcPct val="90000"/>
              </a:lnSpc>
            </a:pPr>
            <a:r>
              <a:rPr lang="en-US" dirty="0" smtClean="0"/>
              <a:t>Surface area = sum of the areas of each surface of the solid</a:t>
            </a:r>
          </a:p>
          <a:p>
            <a:pPr lvl="1" eaLnBrk="1" hangingPunct="1">
              <a:lnSpc>
                <a:spcPct val="90000"/>
              </a:lnSpc>
            </a:pPr>
            <a:r>
              <a:rPr lang="en-US" dirty="0" smtClean="0"/>
              <a:t>In order to calculate surface area it is sometimes easier to draw all the surfaces</a:t>
            </a:r>
          </a:p>
        </p:txBody>
      </p:sp>
    </p:spTree>
    <p:extLst>
      <p:ext uri="{BB962C8B-B14F-4D97-AF65-F5344CB8AC3E}">
        <p14:creationId xmlns:p14="http://schemas.microsoft.com/office/powerpoint/2010/main" val="40750690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en-US" dirty="0" smtClean="0"/>
              <a:t>12.2 Surface Area of Prisms and Cylinders</a:t>
            </a:r>
          </a:p>
        </p:txBody>
      </p:sp>
      <p:sp>
        <p:nvSpPr>
          <p:cNvPr id="24579" name="Rectangle 3"/>
          <p:cNvSpPr>
            <a:spLocks noGrp="1" noChangeArrowheads="1"/>
          </p:cNvSpPr>
          <p:nvPr>
            <p:ph sz="half" idx="1"/>
          </p:nvPr>
        </p:nvSpPr>
        <p:spPr/>
        <p:txBody>
          <a:bodyPr>
            <a:normAutofit fontScale="92500" lnSpcReduction="10000"/>
          </a:bodyPr>
          <a:lstStyle/>
          <a:p>
            <a:pPr eaLnBrk="1" hangingPunct="1">
              <a:lnSpc>
                <a:spcPct val="90000"/>
              </a:lnSpc>
              <a:buFont typeface="Wingdings" pitchFamily="2" charset="2"/>
              <a:buNone/>
            </a:pPr>
            <a:r>
              <a:rPr lang="en-US" dirty="0" smtClean="0"/>
              <a:t>Nets</a:t>
            </a:r>
          </a:p>
          <a:p>
            <a:pPr eaLnBrk="1" hangingPunct="1">
              <a:lnSpc>
                <a:spcPct val="90000"/>
              </a:lnSpc>
            </a:pPr>
            <a:r>
              <a:rPr lang="en-US" dirty="0" smtClean="0"/>
              <a:t>Imagine cutting the three dimensional figure along the edges and folding it out.</a:t>
            </a:r>
          </a:p>
          <a:p>
            <a:pPr eaLnBrk="1" hangingPunct="1">
              <a:lnSpc>
                <a:spcPct val="90000"/>
              </a:lnSpc>
            </a:pPr>
            <a:r>
              <a:rPr lang="en-US" dirty="0" smtClean="0"/>
              <a:t>Start by drawing one surface, then visualize unfolding the solid.</a:t>
            </a:r>
          </a:p>
          <a:p>
            <a:pPr eaLnBrk="1" hangingPunct="1">
              <a:lnSpc>
                <a:spcPct val="90000"/>
              </a:lnSpc>
            </a:pPr>
            <a:r>
              <a:rPr lang="en-US" dirty="0" smtClean="0"/>
              <a:t>To find the surface area, add up the area of each of the surfaces of the net.</a:t>
            </a:r>
          </a:p>
          <a:p>
            <a:pPr eaLnBrk="1" hangingPunct="1">
              <a:lnSpc>
                <a:spcPct val="90000"/>
              </a:lnSpc>
            </a:pPr>
            <a:endParaRPr lang="en-US" sz="2400" dirty="0" smtClean="0"/>
          </a:p>
        </p:txBody>
      </p:sp>
      <p:sp>
        <p:nvSpPr>
          <p:cNvPr id="12292" name="AutoShape 5"/>
          <p:cNvSpPr>
            <a:spLocks noChangeArrowheads="1"/>
          </p:cNvSpPr>
          <p:nvPr/>
        </p:nvSpPr>
        <p:spPr bwMode="auto">
          <a:xfrm>
            <a:off x="5334000" y="1543050"/>
            <a:ext cx="2057400" cy="742950"/>
          </a:xfrm>
          <a:prstGeom prst="cube">
            <a:avLst>
              <a:gd name="adj" fmla="val 25000"/>
            </a:avLst>
          </a:prstGeom>
          <a:solidFill>
            <a:schemeClr val="accent1"/>
          </a:solidFill>
          <a:ln w="38100">
            <a:solidFill>
              <a:schemeClr val="tx1"/>
            </a:solidFill>
            <a:miter lim="800000"/>
            <a:headEnd/>
            <a:tailEnd/>
          </a:ln>
        </p:spPr>
        <p:txBody>
          <a:bodyPr wrap="none" anchor="ctr"/>
          <a:lstStyle/>
          <a:p>
            <a:endParaRPr lang="en-US"/>
          </a:p>
        </p:txBody>
      </p:sp>
      <p:grpSp>
        <p:nvGrpSpPr>
          <p:cNvPr id="2" name="Group 13"/>
          <p:cNvGrpSpPr>
            <a:grpSpLocks/>
          </p:cNvGrpSpPr>
          <p:nvPr/>
        </p:nvGrpSpPr>
        <p:grpSpPr bwMode="auto">
          <a:xfrm>
            <a:off x="4572000" y="2457450"/>
            <a:ext cx="3352800" cy="2686050"/>
            <a:chOff x="2880" y="2064"/>
            <a:chExt cx="2112" cy="1920"/>
          </a:xfrm>
        </p:grpSpPr>
        <p:sp>
          <p:nvSpPr>
            <p:cNvPr id="12295" name="Rectangle 6"/>
            <p:cNvSpPr>
              <a:spLocks noChangeArrowheads="1"/>
            </p:cNvSpPr>
            <p:nvPr/>
          </p:nvSpPr>
          <p:spPr bwMode="auto">
            <a:xfrm>
              <a:off x="3360" y="2064"/>
              <a:ext cx="1152" cy="48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2296" name="Rectangle 7"/>
            <p:cNvSpPr>
              <a:spLocks noChangeArrowheads="1"/>
            </p:cNvSpPr>
            <p:nvPr/>
          </p:nvSpPr>
          <p:spPr bwMode="auto">
            <a:xfrm>
              <a:off x="3360" y="3504"/>
              <a:ext cx="1152" cy="48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2297" name="Rectangle 8"/>
            <p:cNvSpPr>
              <a:spLocks noChangeArrowheads="1"/>
            </p:cNvSpPr>
            <p:nvPr/>
          </p:nvSpPr>
          <p:spPr bwMode="auto">
            <a:xfrm>
              <a:off x="3360" y="3024"/>
              <a:ext cx="1152" cy="48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2298" name="Rectangle 9"/>
            <p:cNvSpPr>
              <a:spLocks noChangeArrowheads="1"/>
            </p:cNvSpPr>
            <p:nvPr/>
          </p:nvSpPr>
          <p:spPr bwMode="auto">
            <a:xfrm>
              <a:off x="3360" y="2544"/>
              <a:ext cx="1152" cy="48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2299" name="Rectangle 10"/>
            <p:cNvSpPr>
              <a:spLocks noChangeArrowheads="1"/>
            </p:cNvSpPr>
            <p:nvPr/>
          </p:nvSpPr>
          <p:spPr bwMode="auto">
            <a:xfrm>
              <a:off x="4512" y="2544"/>
              <a:ext cx="480" cy="48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2300" name="Rectangle 11"/>
            <p:cNvSpPr>
              <a:spLocks noChangeArrowheads="1"/>
            </p:cNvSpPr>
            <p:nvPr/>
          </p:nvSpPr>
          <p:spPr bwMode="auto">
            <a:xfrm>
              <a:off x="2880" y="2544"/>
              <a:ext cx="480" cy="480"/>
            </a:xfrm>
            <a:prstGeom prst="rect">
              <a:avLst/>
            </a:prstGeom>
            <a:solidFill>
              <a:schemeClr val="accent1"/>
            </a:solidFill>
            <a:ln w="38100">
              <a:solidFill>
                <a:schemeClr val="tx1"/>
              </a:solidFill>
              <a:miter lim="800000"/>
              <a:headEnd/>
              <a:tailEnd/>
            </a:ln>
          </p:spPr>
          <p:txBody>
            <a:bodyPr wrap="none" anchor="ctr"/>
            <a:lstStyle/>
            <a:p>
              <a:endParaRPr lang="en-US"/>
            </a:p>
          </p:txBody>
        </p:sp>
      </p:grpSp>
    </p:spTree>
    <p:extLst>
      <p:ext uri="{BB962C8B-B14F-4D97-AF65-F5344CB8AC3E}">
        <p14:creationId xmlns:p14="http://schemas.microsoft.com/office/powerpoint/2010/main" val="12013097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6"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80">
                                          <p:stCondLst>
                                            <p:cond delay="0"/>
                                          </p:stCondLst>
                                        </p:cTn>
                                        <p:tgtEl>
                                          <p:spTgt spid="2"/>
                                        </p:tgtEl>
                                      </p:cBhvr>
                                    </p:animEffect>
                                    <p:anim calcmode="lin" valueType="num">
                                      <p:cBhvr>
                                        <p:cTn id="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gtEl>
                                      </p:cBhvr>
                                      <p:to x="100000" y="60000"/>
                                    </p:animScale>
                                    <p:animScale>
                                      <p:cBhvr>
                                        <p:cTn id="26" dur="166" decel="50000">
                                          <p:stCondLst>
                                            <p:cond delay="67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Autofit/>
          </a:bodyPr>
          <a:lstStyle/>
          <a:p>
            <a:r>
              <a:rPr lang="en-US" sz="4000" dirty="0" smtClean="0"/>
              <a:t>12.2 Surface Area of Prisms and Cylinders</a:t>
            </a:r>
            <a:endParaRPr lang="en-US" dirty="0" smtClean="0"/>
          </a:p>
        </p:txBody>
      </p:sp>
      <p:pic>
        <p:nvPicPr>
          <p:cNvPr id="14340" name="Picture 5" descr="600px-Octagonal_prism"/>
          <p:cNvPicPr>
            <a:picLocks noGrp="1" noChangeAspect="1" noChangeArrowheads="1"/>
          </p:cNvPicPr>
          <p:nvPr>
            <p:ph sz="half" idx="1"/>
          </p:nvPr>
        </p:nvPicPr>
        <p:blipFill>
          <a:blip r:embed="rId3">
            <a:clrChange>
              <a:clrFrom>
                <a:srgbClr val="F9F9F9"/>
              </a:clrFrom>
              <a:clrTo>
                <a:srgbClr val="F9F9F9">
                  <a:alpha val="0"/>
                </a:srgbClr>
              </a:clrTo>
            </a:clrChange>
            <a:extLst>
              <a:ext uri="{28A0092B-C50C-407E-A947-70E740481C1C}">
                <a14:useLocalDpi xmlns:a14="http://schemas.microsoft.com/office/drawing/2010/main" val="0"/>
              </a:ext>
            </a:extLst>
          </a:blip>
          <a:stretch>
            <a:fillRect/>
          </a:stretch>
        </p:blipFill>
        <p:spPr>
          <a:xfrm>
            <a:off x="4724400" y="971550"/>
            <a:ext cx="4267200" cy="3543300"/>
          </a:xfrm>
          <a:noFill/>
        </p:spPr>
      </p:pic>
      <p:sp>
        <p:nvSpPr>
          <p:cNvPr id="28675" name="Rectangle 3"/>
          <p:cNvSpPr>
            <a:spLocks noGrp="1" noChangeArrowheads="1"/>
          </p:cNvSpPr>
          <p:nvPr>
            <p:ph sz="half" idx="2"/>
          </p:nvPr>
        </p:nvSpPr>
        <p:spPr>
          <a:xfrm>
            <a:off x="152400" y="1245988"/>
            <a:ext cx="4419600" cy="3668912"/>
          </a:xfrm>
        </p:spPr>
        <p:txBody>
          <a:bodyPr>
            <a:noAutofit/>
          </a:bodyPr>
          <a:lstStyle/>
          <a:p>
            <a:pPr eaLnBrk="1" hangingPunct="1">
              <a:lnSpc>
                <a:spcPct val="90000"/>
              </a:lnSpc>
              <a:buFont typeface="Wingdings" pitchFamily="2" charset="2"/>
              <a:buNone/>
            </a:pPr>
            <a:r>
              <a:rPr lang="en-US" sz="2000" dirty="0" smtClean="0"/>
              <a:t>Parts of a right prism</a:t>
            </a:r>
          </a:p>
          <a:p>
            <a:pPr eaLnBrk="1" hangingPunct="1">
              <a:lnSpc>
                <a:spcPct val="90000"/>
              </a:lnSpc>
            </a:pPr>
            <a:r>
              <a:rPr lang="en-US" sz="2000" dirty="0" smtClean="0"/>
              <a:t>Bases </a:t>
            </a:r>
            <a:r>
              <a:rPr lang="en-US" sz="2000" dirty="0" smtClean="0">
                <a:sym typeface="Wingdings" pitchFamily="2" charset="2"/>
              </a:rPr>
              <a:t></a:t>
            </a:r>
            <a:r>
              <a:rPr lang="en-US" sz="2000" dirty="0" smtClean="0"/>
              <a:t> parallel congruent surfaces (the ends)</a:t>
            </a:r>
          </a:p>
          <a:p>
            <a:pPr eaLnBrk="1" hangingPunct="1">
              <a:lnSpc>
                <a:spcPct val="90000"/>
              </a:lnSpc>
            </a:pPr>
            <a:r>
              <a:rPr lang="en-US" sz="2000" dirty="0" smtClean="0"/>
              <a:t>Lateral faces </a:t>
            </a:r>
            <a:r>
              <a:rPr lang="en-US" sz="2000" dirty="0" smtClean="0">
                <a:sym typeface="Wingdings" pitchFamily="2" charset="2"/>
              </a:rPr>
              <a:t></a:t>
            </a:r>
            <a:r>
              <a:rPr lang="en-US" sz="2000" dirty="0" smtClean="0"/>
              <a:t> the other faces (they are parallelograms)</a:t>
            </a:r>
          </a:p>
          <a:p>
            <a:pPr eaLnBrk="1" hangingPunct="1">
              <a:lnSpc>
                <a:spcPct val="90000"/>
              </a:lnSpc>
            </a:pPr>
            <a:r>
              <a:rPr lang="en-US" sz="2000" dirty="0" smtClean="0"/>
              <a:t>Lateral edges </a:t>
            </a:r>
            <a:r>
              <a:rPr lang="en-US" sz="2000" dirty="0" smtClean="0">
                <a:sym typeface="Wingdings" pitchFamily="2" charset="2"/>
              </a:rPr>
              <a:t></a:t>
            </a:r>
            <a:r>
              <a:rPr lang="en-US" sz="2000" dirty="0" smtClean="0"/>
              <a:t> intersections of the lateral faces (they are parallel)</a:t>
            </a:r>
          </a:p>
          <a:p>
            <a:pPr eaLnBrk="1" hangingPunct="1">
              <a:lnSpc>
                <a:spcPct val="90000"/>
              </a:lnSpc>
            </a:pPr>
            <a:r>
              <a:rPr lang="en-US" sz="2000" dirty="0" smtClean="0"/>
              <a:t>Altitude </a:t>
            </a:r>
            <a:r>
              <a:rPr lang="en-US" sz="2000" dirty="0" smtClean="0">
                <a:sym typeface="Wingdings" pitchFamily="2" charset="2"/>
              </a:rPr>
              <a:t></a:t>
            </a:r>
            <a:r>
              <a:rPr lang="en-US" sz="2000" dirty="0" smtClean="0"/>
              <a:t> segment perpendicular planes containing the two bases with an endpoint on each plane</a:t>
            </a:r>
          </a:p>
          <a:p>
            <a:pPr eaLnBrk="1" hangingPunct="1">
              <a:lnSpc>
                <a:spcPct val="90000"/>
              </a:lnSpc>
            </a:pPr>
            <a:r>
              <a:rPr lang="en-US" sz="2000" dirty="0" smtClean="0"/>
              <a:t>Height </a:t>
            </a:r>
            <a:r>
              <a:rPr lang="en-US" sz="2000" dirty="0" smtClean="0">
                <a:sym typeface="Wingdings" pitchFamily="2" charset="2"/>
              </a:rPr>
              <a:t></a:t>
            </a:r>
            <a:r>
              <a:rPr lang="en-US" sz="2000" dirty="0" smtClean="0"/>
              <a:t> length of the altitude</a:t>
            </a:r>
          </a:p>
        </p:txBody>
      </p:sp>
      <p:sp>
        <p:nvSpPr>
          <p:cNvPr id="28678" name="Text Box 6"/>
          <p:cNvSpPr txBox="1">
            <a:spLocks noChangeArrowheads="1"/>
          </p:cNvSpPr>
          <p:nvPr/>
        </p:nvSpPr>
        <p:spPr bwMode="auto">
          <a:xfrm>
            <a:off x="6267450" y="2286000"/>
            <a:ext cx="152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400" b="1" dirty="0">
                <a:latin typeface="+mn-lt"/>
              </a:rPr>
              <a:t>Base</a:t>
            </a:r>
          </a:p>
        </p:txBody>
      </p:sp>
      <p:sp>
        <p:nvSpPr>
          <p:cNvPr id="28679" name="Text Box 7"/>
          <p:cNvSpPr txBox="1">
            <a:spLocks noChangeArrowheads="1"/>
          </p:cNvSpPr>
          <p:nvPr/>
        </p:nvSpPr>
        <p:spPr bwMode="auto">
          <a:xfrm>
            <a:off x="5524500" y="3145951"/>
            <a:ext cx="1219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400" b="1" dirty="0">
                <a:latin typeface="+mn-lt"/>
              </a:rPr>
              <a:t>Lateral Face</a:t>
            </a:r>
          </a:p>
        </p:txBody>
      </p:sp>
      <p:sp>
        <p:nvSpPr>
          <p:cNvPr id="28682" name="Line 10"/>
          <p:cNvSpPr>
            <a:spLocks noChangeShapeType="1"/>
          </p:cNvSpPr>
          <p:nvPr/>
        </p:nvSpPr>
        <p:spPr bwMode="auto">
          <a:xfrm>
            <a:off x="7772400" y="2747665"/>
            <a:ext cx="0" cy="125283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 name="Group 6"/>
          <p:cNvGrpSpPr/>
          <p:nvPr/>
        </p:nvGrpSpPr>
        <p:grpSpPr>
          <a:xfrm>
            <a:off x="5810250" y="3595047"/>
            <a:ext cx="1352550" cy="1631097"/>
            <a:chOff x="5810250" y="4793397"/>
            <a:chExt cx="1352550" cy="2174796"/>
          </a:xfrm>
        </p:grpSpPr>
        <p:sp>
          <p:nvSpPr>
            <p:cNvPr id="28681" name="Text Box 9"/>
            <p:cNvSpPr txBox="1">
              <a:spLocks noChangeArrowheads="1"/>
            </p:cNvSpPr>
            <p:nvPr/>
          </p:nvSpPr>
          <p:spPr bwMode="auto">
            <a:xfrm>
              <a:off x="5810250" y="5860197"/>
              <a:ext cx="12192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400" b="1" dirty="0">
                  <a:solidFill>
                    <a:schemeClr val="bg1"/>
                  </a:solidFill>
                  <a:latin typeface="+mn-lt"/>
                </a:rPr>
                <a:t>Lateral Edge</a:t>
              </a:r>
            </a:p>
          </p:txBody>
        </p:sp>
        <p:cxnSp>
          <p:nvCxnSpPr>
            <p:cNvPr id="3" name="Straight Arrow Connector 2"/>
            <p:cNvCxnSpPr>
              <a:stCxn id="28681" idx="0"/>
            </p:cNvCxnSpPr>
            <p:nvPr/>
          </p:nvCxnSpPr>
          <p:spPr>
            <a:xfrm flipV="1">
              <a:off x="6419850" y="4793397"/>
              <a:ext cx="742950" cy="106680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7543800" y="3380736"/>
            <a:ext cx="1257300" cy="1439777"/>
            <a:chOff x="7543800" y="4507647"/>
            <a:chExt cx="1257300" cy="1919703"/>
          </a:xfrm>
        </p:grpSpPr>
        <p:sp>
          <p:nvSpPr>
            <p:cNvPr id="28683" name="Text Box 11"/>
            <p:cNvSpPr txBox="1">
              <a:spLocks noChangeArrowheads="1"/>
            </p:cNvSpPr>
            <p:nvPr/>
          </p:nvSpPr>
          <p:spPr bwMode="auto">
            <a:xfrm>
              <a:off x="7543800" y="5811797"/>
              <a:ext cx="12573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400" b="1" dirty="0">
                  <a:solidFill>
                    <a:schemeClr val="bg1"/>
                  </a:solidFill>
                  <a:latin typeface="+mn-lt"/>
                </a:rPr>
                <a:t>Altitude</a:t>
              </a:r>
            </a:p>
          </p:txBody>
        </p:sp>
        <p:cxnSp>
          <p:nvCxnSpPr>
            <p:cNvPr id="32" name="Straight Arrow Connector 31"/>
            <p:cNvCxnSpPr>
              <a:stCxn id="28683" idx="0"/>
            </p:cNvCxnSpPr>
            <p:nvPr/>
          </p:nvCxnSpPr>
          <p:spPr>
            <a:xfrm flipH="1" flipV="1">
              <a:off x="7772400" y="4507647"/>
              <a:ext cx="400050" cy="130415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55592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8678"/>
                                        </p:tgtEl>
                                        <p:attrNameLst>
                                          <p:attrName>style.visibility</p:attrName>
                                        </p:attrNameLst>
                                      </p:cBhvr>
                                      <p:to>
                                        <p:strVal val="visible"/>
                                      </p:to>
                                    </p:set>
                                    <p:animEffect transition="in" filter="wipe(down)">
                                      <p:cBhvr>
                                        <p:cTn id="15" dur="580">
                                          <p:stCondLst>
                                            <p:cond delay="0"/>
                                          </p:stCondLst>
                                        </p:cTn>
                                        <p:tgtEl>
                                          <p:spTgt spid="28678"/>
                                        </p:tgtEl>
                                      </p:cBhvr>
                                    </p:animEffect>
                                    <p:anim calcmode="lin" valueType="num">
                                      <p:cBhvr>
                                        <p:cTn id="16" dur="1822" tmFilter="0,0; 0.14,0.36; 0.43,0.73; 0.71,0.91; 1.0,1.0">
                                          <p:stCondLst>
                                            <p:cond delay="0"/>
                                          </p:stCondLst>
                                        </p:cTn>
                                        <p:tgtEl>
                                          <p:spTgt spid="2867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867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867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867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8678"/>
                                        </p:tgtEl>
                                        <p:attrNameLst>
                                          <p:attrName>ppt_y</p:attrName>
                                        </p:attrNameLst>
                                      </p:cBhvr>
                                      <p:tavLst>
                                        <p:tav tm="0" fmla="#ppt_y-sin(pi*$)/81">
                                          <p:val>
                                            <p:fltVal val="0"/>
                                          </p:val>
                                        </p:tav>
                                        <p:tav tm="100000">
                                          <p:val>
                                            <p:fltVal val="1"/>
                                          </p:val>
                                        </p:tav>
                                      </p:tavLst>
                                    </p:anim>
                                    <p:animScale>
                                      <p:cBhvr>
                                        <p:cTn id="21" dur="26">
                                          <p:stCondLst>
                                            <p:cond delay="650"/>
                                          </p:stCondLst>
                                        </p:cTn>
                                        <p:tgtEl>
                                          <p:spTgt spid="28678"/>
                                        </p:tgtEl>
                                      </p:cBhvr>
                                      <p:to x="100000" y="60000"/>
                                    </p:animScale>
                                    <p:animScale>
                                      <p:cBhvr>
                                        <p:cTn id="22" dur="166" decel="50000">
                                          <p:stCondLst>
                                            <p:cond delay="676"/>
                                          </p:stCondLst>
                                        </p:cTn>
                                        <p:tgtEl>
                                          <p:spTgt spid="28678"/>
                                        </p:tgtEl>
                                      </p:cBhvr>
                                      <p:to x="100000" y="100000"/>
                                    </p:animScale>
                                    <p:animScale>
                                      <p:cBhvr>
                                        <p:cTn id="23" dur="26">
                                          <p:stCondLst>
                                            <p:cond delay="1312"/>
                                          </p:stCondLst>
                                        </p:cTn>
                                        <p:tgtEl>
                                          <p:spTgt spid="28678"/>
                                        </p:tgtEl>
                                      </p:cBhvr>
                                      <p:to x="100000" y="80000"/>
                                    </p:animScale>
                                    <p:animScale>
                                      <p:cBhvr>
                                        <p:cTn id="24" dur="166" decel="50000">
                                          <p:stCondLst>
                                            <p:cond delay="1338"/>
                                          </p:stCondLst>
                                        </p:cTn>
                                        <p:tgtEl>
                                          <p:spTgt spid="28678"/>
                                        </p:tgtEl>
                                      </p:cBhvr>
                                      <p:to x="100000" y="100000"/>
                                    </p:animScale>
                                    <p:animScale>
                                      <p:cBhvr>
                                        <p:cTn id="25" dur="26">
                                          <p:stCondLst>
                                            <p:cond delay="1642"/>
                                          </p:stCondLst>
                                        </p:cTn>
                                        <p:tgtEl>
                                          <p:spTgt spid="28678"/>
                                        </p:tgtEl>
                                      </p:cBhvr>
                                      <p:to x="100000" y="90000"/>
                                    </p:animScale>
                                    <p:animScale>
                                      <p:cBhvr>
                                        <p:cTn id="26" dur="166" decel="50000">
                                          <p:stCondLst>
                                            <p:cond delay="1668"/>
                                          </p:stCondLst>
                                        </p:cTn>
                                        <p:tgtEl>
                                          <p:spTgt spid="28678"/>
                                        </p:tgtEl>
                                      </p:cBhvr>
                                      <p:to x="100000" y="100000"/>
                                    </p:animScale>
                                    <p:animScale>
                                      <p:cBhvr>
                                        <p:cTn id="27" dur="26">
                                          <p:stCondLst>
                                            <p:cond delay="1808"/>
                                          </p:stCondLst>
                                        </p:cTn>
                                        <p:tgtEl>
                                          <p:spTgt spid="28678"/>
                                        </p:tgtEl>
                                      </p:cBhvr>
                                      <p:to x="100000" y="95000"/>
                                    </p:animScale>
                                    <p:animScale>
                                      <p:cBhvr>
                                        <p:cTn id="28" dur="166" decel="50000">
                                          <p:stCondLst>
                                            <p:cond delay="1834"/>
                                          </p:stCondLst>
                                        </p:cTn>
                                        <p:tgtEl>
                                          <p:spTgt spid="28678"/>
                                        </p:tgtEl>
                                      </p:cBhvr>
                                      <p:to x="100000" y="100000"/>
                                    </p:animScale>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28679"/>
                                        </p:tgtEl>
                                        <p:attrNameLst>
                                          <p:attrName>style.visibility</p:attrName>
                                        </p:attrNameLst>
                                      </p:cBhvr>
                                      <p:to>
                                        <p:strVal val="visible"/>
                                      </p:to>
                                    </p:set>
                                    <p:animEffect transition="in" filter="wipe(down)">
                                      <p:cBhvr>
                                        <p:cTn id="37" dur="580">
                                          <p:stCondLst>
                                            <p:cond delay="0"/>
                                          </p:stCondLst>
                                        </p:cTn>
                                        <p:tgtEl>
                                          <p:spTgt spid="28679"/>
                                        </p:tgtEl>
                                      </p:cBhvr>
                                    </p:animEffect>
                                    <p:anim calcmode="lin" valueType="num">
                                      <p:cBhvr>
                                        <p:cTn id="38" dur="1822" tmFilter="0,0; 0.14,0.36; 0.43,0.73; 0.71,0.91; 1.0,1.0">
                                          <p:stCondLst>
                                            <p:cond delay="0"/>
                                          </p:stCondLst>
                                        </p:cTn>
                                        <p:tgtEl>
                                          <p:spTgt spid="28679"/>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28679"/>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28679"/>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28679"/>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28679"/>
                                        </p:tgtEl>
                                        <p:attrNameLst>
                                          <p:attrName>ppt_y</p:attrName>
                                        </p:attrNameLst>
                                      </p:cBhvr>
                                      <p:tavLst>
                                        <p:tav tm="0" fmla="#ppt_y-sin(pi*$)/81">
                                          <p:val>
                                            <p:fltVal val="0"/>
                                          </p:val>
                                        </p:tav>
                                        <p:tav tm="100000">
                                          <p:val>
                                            <p:fltVal val="1"/>
                                          </p:val>
                                        </p:tav>
                                      </p:tavLst>
                                    </p:anim>
                                    <p:animScale>
                                      <p:cBhvr>
                                        <p:cTn id="43" dur="26">
                                          <p:stCondLst>
                                            <p:cond delay="650"/>
                                          </p:stCondLst>
                                        </p:cTn>
                                        <p:tgtEl>
                                          <p:spTgt spid="28679"/>
                                        </p:tgtEl>
                                      </p:cBhvr>
                                      <p:to x="100000" y="60000"/>
                                    </p:animScale>
                                    <p:animScale>
                                      <p:cBhvr>
                                        <p:cTn id="44" dur="166" decel="50000">
                                          <p:stCondLst>
                                            <p:cond delay="676"/>
                                          </p:stCondLst>
                                        </p:cTn>
                                        <p:tgtEl>
                                          <p:spTgt spid="28679"/>
                                        </p:tgtEl>
                                      </p:cBhvr>
                                      <p:to x="100000" y="100000"/>
                                    </p:animScale>
                                    <p:animScale>
                                      <p:cBhvr>
                                        <p:cTn id="45" dur="26">
                                          <p:stCondLst>
                                            <p:cond delay="1312"/>
                                          </p:stCondLst>
                                        </p:cTn>
                                        <p:tgtEl>
                                          <p:spTgt spid="28679"/>
                                        </p:tgtEl>
                                      </p:cBhvr>
                                      <p:to x="100000" y="80000"/>
                                    </p:animScale>
                                    <p:animScale>
                                      <p:cBhvr>
                                        <p:cTn id="46" dur="166" decel="50000">
                                          <p:stCondLst>
                                            <p:cond delay="1338"/>
                                          </p:stCondLst>
                                        </p:cTn>
                                        <p:tgtEl>
                                          <p:spTgt spid="28679"/>
                                        </p:tgtEl>
                                      </p:cBhvr>
                                      <p:to x="100000" y="100000"/>
                                    </p:animScale>
                                    <p:animScale>
                                      <p:cBhvr>
                                        <p:cTn id="47" dur="26">
                                          <p:stCondLst>
                                            <p:cond delay="1642"/>
                                          </p:stCondLst>
                                        </p:cTn>
                                        <p:tgtEl>
                                          <p:spTgt spid="28679"/>
                                        </p:tgtEl>
                                      </p:cBhvr>
                                      <p:to x="100000" y="90000"/>
                                    </p:animScale>
                                    <p:animScale>
                                      <p:cBhvr>
                                        <p:cTn id="48" dur="166" decel="50000">
                                          <p:stCondLst>
                                            <p:cond delay="1668"/>
                                          </p:stCondLst>
                                        </p:cTn>
                                        <p:tgtEl>
                                          <p:spTgt spid="28679"/>
                                        </p:tgtEl>
                                      </p:cBhvr>
                                      <p:to x="100000" y="100000"/>
                                    </p:animScale>
                                    <p:animScale>
                                      <p:cBhvr>
                                        <p:cTn id="49" dur="26">
                                          <p:stCondLst>
                                            <p:cond delay="1808"/>
                                          </p:stCondLst>
                                        </p:cTn>
                                        <p:tgtEl>
                                          <p:spTgt spid="28679"/>
                                        </p:tgtEl>
                                      </p:cBhvr>
                                      <p:to x="100000" y="95000"/>
                                    </p:animScale>
                                    <p:animScale>
                                      <p:cBhvr>
                                        <p:cTn id="50" dur="166" decel="50000">
                                          <p:stCondLst>
                                            <p:cond delay="1834"/>
                                          </p:stCondLst>
                                        </p:cTn>
                                        <p:tgtEl>
                                          <p:spTgt spid="28679"/>
                                        </p:tgtEl>
                                      </p:cBhvr>
                                      <p:to x="100000" y="100000"/>
                                    </p:animScale>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0"/>
                                        <p:tgtEl>
                                          <p:spTgt spid="7"/>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500"/>
                                        <p:tgtEl>
                                          <p:spTgt spid="8"/>
                                        </p:tgtEl>
                                      </p:cBhvr>
                                    </p:animEffect>
                                  </p:childTnLst>
                                </p:cTn>
                              </p:par>
                              <p:par>
                                <p:cTn id="69" presetID="26" presetClass="entr" presetSubtype="0" fill="hold" grpId="0" nodeType="withEffect">
                                  <p:stCondLst>
                                    <p:cond delay="0"/>
                                  </p:stCondLst>
                                  <p:childTnLst>
                                    <p:set>
                                      <p:cBhvr>
                                        <p:cTn id="70" dur="1" fill="hold">
                                          <p:stCondLst>
                                            <p:cond delay="0"/>
                                          </p:stCondLst>
                                        </p:cTn>
                                        <p:tgtEl>
                                          <p:spTgt spid="28682"/>
                                        </p:tgtEl>
                                        <p:attrNameLst>
                                          <p:attrName>style.visibility</p:attrName>
                                        </p:attrNameLst>
                                      </p:cBhvr>
                                      <p:to>
                                        <p:strVal val="visible"/>
                                      </p:to>
                                    </p:set>
                                    <p:animEffect transition="in" filter="wipe(down)">
                                      <p:cBhvr>
                                        <p:cTn id="71" dur="580">
                                          <p:stCondLst>
                                            <p:cond delay="0"/>
                                          </p:stCondLst>
                                        </p:cTn>
                                        <p:tgtEl>
                                          <p:spTgt spid="28682"/>
                                        </p:tgtEl>
                                      </p:cBhvr>
                                    </p:animEffect>
                                    <p:anim calcmode="lin" valueType="num">
                                      <p:cBhvr>
                                        <p:cTn id="72" dur="1822" tmFilter="0,0; 0.14,0.36; 0.43,0.73; 0.71,0.91; 1.0,1.0">
                                          <p:stCondLst>
                                            <p:cond delay="0"/>
                                          </p:stCondLst>
                                        </p:cTn>
                                        <p:tgtEl>
                                          <p:spTgt spid="28682"/>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28682"/>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28682"/>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28682"/>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28682"/>
                                        </p:tgtEl>
                                        <p:attrNameLst>
                                          <p:attrName>ppt_y</p:attrName>
                                        </p:attrNameLst>
                                      </p:cBhvr>
                                      <p:tavLst>
                                        <p:tav tm="0" fmla="#ppt_y-sin(pi*$)/81">
                                          <p:val>
                                            <p:fltVal val="0"/>
                                          </p:val>
                                        </p:tav>
                                        <p:tav tm="100000">
                                          <p:val>
                                            <p:fltVal val="1"/>
                                          </p:val>
                                        </p:tav>
                                      </p:tavLst>
                                    </p:anim>
                                    <p:animScale>
                                      <p:cBhvr>
                                        <p:cTn id="77" dur="26">
                                          <p:stCondLst>
                                            <p:cond delay="650"/>
                                          </p:stCondLst>
                                        </p:cTn>
                                        <p:tgtEl>
                                          <p:spTgt spid="28682"/>
                                        </p:tgtEl>
                                      </p:cBhvr>
                                      <p:to x="100000" y="60000"/>
                                    </p:animScale>
                                    <p:animScale>
                                      <p:cBhvr>
                                        <p:cTn id="78" dur="166" decel="50000">
                                          <p:stCondLst>
                                            <p:cond delay="676"/>
                                          </p:stCondLst>
                                        </p:cTn>
                                        <p:tgtEl>
                                          <p:spTgt spid="28682"/>
                                        </p:tgtEl>
                                      </p:cBhvr>
                                      <p:to x="100000" y="100000"/>
                                    </p:animScale>
                                    <p:animScale>
                                      <p:cBhvr>
                                        <p:cTn id="79" dur="26">
                                          <p:stCondLst>
                                            <p:cond delay="1312"/>
                                          </p:stCondLst>
                                        </p:cTn>
                                        <p:tgtEl>
                                          <p:spTgt spid="28682"/>
                                        </p:tgtEl>
                                      </p:cBhvr>
                                      <p:to x="100000" y="80000"/>
                                    </p:animScale>
                                    <p:animScale>
                                      <p:cBhvr>
                                        <p:cTn id="80" dur="166" decel="50000">
                                          <p:stCondLst>
                                            <p:cond delay="1338"/>
                                          </p:stCondLst>
                                        </p:cTn>
                                        <p:tgtEl>
                                          <p:spTgt spid="28682"/>
                                        </p:tgtEl>
                                      </p:cBhvr>
                                      <p:to x="100000" y="100000"/>
                                    </p:animScale>
                                    <p:animScale>
                                      <p:cBhvr>
                                        <p:cTn id="81" dur="26">
                                          <p:stCondLst>
                                            <p:cond delay="1642"/>
                                          </p:stCondLst>
                                        </p:cTn>
                                        <p:tgtEl>
                                          <p:spTgt spid="28682"/>
                                        </p:tgtEl>
                                      </p:cBhvr>
                                      <p:to x="100000" y="90000"/>
                                    </p:animScale>
                                    <p:animScale>
                                      <p:cBhvr>
                                        <p:cTn id="82" dur="166" decel="50000">
                                          <p:stCondLst>
                                            <p:cond delay="1668"/>
                                          </p:stCondLst>
                                        </p:cTn>
                                        <p:tgtEl>
                                          <p:spTgt spid="28682"/>
                                        </p:tgtEl>
                                      </p:cBhvr>
                                      <p:to x="100000" y="100000"/>
                                    </p:animScale>
                                    <p:animScale>
                                      <p:cBhvr>
                                        <p:cTn id="83" dur="26">
                                          <p:stCondLst>
                                            <p:cond delay="1808"/>
                                          </p:stCondLst>
                                        </p:cTn>
                                        <p:tgtEl>
                                          <p:spTgt spid="28682"/>
                                        </p:tgtEl>
                                      </p:cBhvr>
                                      <p:to x="100000" y="95000"/>
                                    </p:animScale>
                                    <p:animScale>
                                      <p:cBhvr>
                                        <p:cTn id="84" dur="166" decel="50000">
                                          <p:stCondLst>
                                            <p:cond delay="1834"/>
                                          </p:stCondLst>
                                        </p:cTn>
                                        <p:tgtEl>
                                          <p:spTgt spid="28682"/>
                                        </p:tgtEl>
                                      </p:cBhvr>
                                      <p:to x="100000" y="100000"/>
                                    </p:animScale>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P spid="28678" grpId="0" uiExpand="1"/>
      <p:bldP spid="28679" grpId="0" uiExpand="1"/>
      <p:bldP spid="28682" grpId="0" uiExpan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sz="half" idx="4294967295"/>
          </p:nvPr>
        </p:nvSpPr>
        <p:spPr>
          <a:xfrm>
            <a:off x="0" y="1371600"/>
            <a:ext cx="4038600" cy="3226594"/>
          </a:xfrm>
        </p:spPr>
        <p:txBody>
          <a:bodyPr>
            <a:normAutofit lnSpcReduction="10000"/>
          </a:bodyPr>
          <a:lstStyle/>
          <a:p>
            <a:pPr eaLnBrk="1" hangingPunct="1"/>
            <a:r>
              <a:rPr lang="en-US" sz="2800" dirty="0" smtClean="0"/>
              <a:t>Right prism </a:t>
            </a:r>
            <a:endParaRPr lang="en-US" sz="2800" dirty="0" smtClean="0">
              <a:sym typeface="Wingdings" pitchFamily="2" charset="2"/>
            </a:endParaRPr>
          </a:p>
          <a:p>
            <a:pPr lvl="1"/>
            <a:r>
              <a:rPr lang="en-US" sz="2800" dirty="0">
                <a:sym typeface="Wingdings" pitchFamily="2" charset="2"/>
              </a:rPr>
              <a:t>P</a:t>
            </a:r>
            <a:r>
              <a:rPr lang="en-US" sz="2800" dirty="0" smtClean="0"/>
              <a:t>rism where the lateral edges are altitudes</a:t>
            </a:r>
          </a:p>
          <a:p>
            <a:pPr eaLnBrk="1" hangingPunct="1"/>
            <a:r>
              <a:rPr lang="en-US" sz="2800" dirty="0" smtClean="0"/>
              <a:t>Oblique prism </a:t>
            </a:r>
            <a:endParaRPr lang="en-US" sz="2800" dirty="0" smtClean="0">
              <a:sym typeface="Wingdings" pitchFamily="2" charset="2"/>
            </a:endParaRPr>
          </a:p>
          <a:p>
            <a:pPr lvl="1"/>
            <a:r>
              <a:rPr lang="en-US" sz="2800" dirty="0">
                <a:sym typeface="Wingdings" pitchFamily="2" charset="2"/>
              </a:rPr>
              <a:t>P</a:t>
            </a:r>
            <a:r>
              <a:rPr lang="en-US" sz="2800" dirty="0" smtClean="0"/>
              <a:t>rism that isn’t a right prism</a:t>
            </a:r>
          </a:p>
          <a:p>
            <a:pPr eaLnBrk="1" hangingPunct="1"/>
            <a:endParaRPr lang="en-US" sz="2800" dirty="0" smtClean="0"/>
          </a:p>
        </p:txBody>
      </p:sp>
      <p:sp>
        <p:nvSpPr>
          <p:cNvPr id="15362" name="Rectangle 2"/>
          <p:cNvSpPr>
            <a:spLocks noGrp="1" noChangeArrowheads="1"/>
          </p:cNvSpPr>
          <p:nvPr>
            <p:ph type="title"/>
          </p:nvPr>
        </p:nvSpPr>
        <p:spPr/>
        <p:txBody>
          <a:bodyPr>
            <a:noAutofit/>
          </a:bodyPr>
          <a:lstStyle/>
          <a:p>
            <a:r>
              <a:rPr lang="en-US" sz="4000" dirty="0" smtClean="0"/>
              <a:t>12.2 Surface Area of Prisms and Cylinders</a:t>
            </a:r>
            <a:endParaRPr lang="en-US" dirty="0" smtClean="0"/>
          </a:p>
        </p:txBody>
      </p:sp>
      <p:pic>
        <p:nvPicPr>
          <p:cNvPr id="30734" name="Picture 14" descr="regularPrism"/>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5905500" y="1200150"/>
            <a:ext cx="1905000" cy="1752600"/>
          </a:xfrm>
          <a:noFill/>
        </p:spPr>
      </p:pic>
      <p:pic>
        <p:nvPicPr>
          <p:cNvPr id="30735" name="Picture 15" descr="obliquePrism"/>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a:xfrm>
            <a:off x="5905500" y="2743200"/>
            <a:ext cx="1905000" cy="1657350"/>
          </a:xfrm>
          <a:noFill/>
        </p:spPr>
      </p:pic>
    </p:spTree>
    <p:extLst>
      <p:ext uri="{BB962C8B-B14F-4D97-AF65-F5344CB8AC3E}">
        <p14:creationId xmlns:p14="http://schemas.microsoft.com/office/powerpoint/2010/main" val="16546642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6" presetClass="entr" presetSubtype="0" fill="hold" nodeType="clickEffect">
                                  <p:stCondLst>
                                    <p:cond delay="0"/>
                                  </p:stCondLst>
                                  <p:childTnLst>
                                    <p:set>
                                      <p:cBhvr>
                                        <p:cTn id="12" dur="1" fill="hold">
                                          <p:stCondLst>
                                            <p:cond delay="0"/>
                                          </p:stCondLst>
                                        </p:cTn>
                                        <p:tgtEl>
                                          <p:spTgt spid="30734"/>
                                        </p:tgtEl>
                                        <p:attrNameLst>
                                          <p:attrName>style.visibility</p:attrName>
                                        </p:attrNameLst>
                                      </p:cBhvr>
                                      <p:to>
                                        <p:strVal val="visible"/>
                                      </p:to>
                                    </p:set>
                                    <p:animEffect transition="in" filter="wipe(down)">
                                      <p:cBhvr>
                                        <p:cTn id="13" dur="580">
                                          <p:stCondLst>
                                            <p:cond delay="0"/>
                                          </p:stCondLst>
                                        </p:cTn>
                                        <p:tgtEl>
                                          <p:spTgt spid="30734"/>
                                        </p:tgtEl>
                                      </p:cBhvr>
                                    </p:animEffect>
                                    <p:anim calcmode="lin" valueType="num">
                                      <p:cBhvr>
                                        <p:cTn id="14" dur="1822" tmFilter="0,0; 0.14,0.36; 0.43,0.73; 0.71,0.91; 1.0,1.0">
                                          <p:stCondLst>
                                            <p:cond delay="0"/>
                                          </p:stCondLst>
                                        </p:cTn>
                                        <p:tgtEl>
                                          <p:spTgt spid="3073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073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073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073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0734"/>
                                        </p:tgtEl>
                                        <p:attrNameLst>
                                          <p:attrName>ppt_y</p:attrName>
                                        </p:attrNameLst>
                                      </p:cBhvr>
                                      <p:tavLst>
                                        <p:tav tm="0" fmla="#ppt_y-sin(pi*$)/81">
                                          <p:val>
                                            <p:fltVal val="0"/>
                                          </p:val>
                                        </p:tav>
                                        <p:tav tm="100000">
                                          <p:val>
                                            <p:fltVal val="1"/>
                                          </p:val>
                                        </p:tav>
                                      </p:tavLst>
                                    </p:anim>
                                    <p:animScale>
                                      <p:cBhvr>
                                        <p:cTn id="19" dur="26">
                                          <p:stCondLst>
                                            <p:cond delay="650"/>
                                          </p:stCondLst>
                                        </p:cTn>
                                        <p:tgtEl>
                                          <p:spTgt spid="30734"/>
                                        </p:tgtEl>
                                      </p:cBhvr>
                                      <p:to x="100000" y="60000"/>
                                    </p:animScale>
                                    <p:animScale>
                                      <p:cBhvr>
                                        <p:cTn id="20" dur="166" decel="50000">
                                          <p:stCondLst>
                                            <p:cond delay="676"/>
                                          </p:stCondLst>
                                        </p:cTn>
                                        <p:tgtEl>
                                          <p:spTgt spid="30734"/>
                                        </p:tgtEl>
                                      </p:cBhvr>
                                      <p:to x="100000" y="100000"/>
                                    </p:animScale>
                                    <p:animScale>
                                      <p:cBhvr>
                                        <p:cTn id="21" dur="26">
                                          <p:stCondLst>
                                            <p:cond delay="1312"/>
                                          </p:stCondLst>
                                        </p:cTn>
                                        <p:tgtEl>
                                          <p:spTgt spid="30734"/>
                                        </p:tgtEl>
                                      </p:cBhvr>
                                      <p:to x="100000" y="80000"/>
                                    </p:animScale>
                                    <p:animScale>
                                      <p:cBhvr>
                                        <p:cTn id="22" dur="166" decel="50000">
                                          <p:stCondLst>
                                            <p:cond delay="1338"/>
                                          </p:stCondLst>
                                        </p:cTn>
                                        <p:tgtEl>
                                          <p:spTgt spid="30734"/>
                                        </p:tgtEl>
                                      </p:cBhvr>
                                      <p:to x="100000" y="100000"/>
                                    </p:animScale>
                                    <p:animScale>
                                      <p:cBhvr>
                                        <p:cTn id="23" dur="26">
                                          <p:stCondLst>
                                            <p:cond delay="1642"/>
                                          </p:stCondLst>
                                        </p:cTn>
                                        <p:tgtEl>
                                          <p:spTgt spid="30734"/>
                                        </p:tgtEl>
                                      </p:cBhvr>
                                      <p:to x="100000" y="90000"/>
                                    </p:animScale>
                                    <p:animScale>
                                      <p:cBhvr>
                                        <p:cTn id="24" dur="166" decel="50000">
                                          <p:stCondLst>
                                            <p:cond delay="1668"/>
                                          </p:stCondLst>
                                        </p:cTn>
                                        <p:tgtEl>
                                          <p:spTgt spid="30734"/>
                                        </p:tgtEl>
                                      </p:cBhvr>
                                      <p:to x="100000" y="100000"/>
                                    </p:animScale>
                                    <p:animScale>
                                      <p:cBhvr>
                                        <p:cTn id="25" dur="26">
                                          <p:stCondLst>
                                            <p:cond delay="1808"/>
                                          </p:stCondLst>
                                        </p:cTn>
                                        <p:tgtEl>
                                          <p:spTgt spid="30734"/>
                                        </p:tgtEl>
                                      </p:cBhvr>
                                      <p:to x="100000" y="95000"/>
                                    </p:animScale>
                                    <p:animScale>
                                      <p:cBhvr>
                                        <p:cTn id="26" dur="166" decel="50000">
                                          <p:stCondLst>
                                            <p:cond delay="1834"/>
                                          </p:stCondLst>
                                        </p:cTn>
                                        <p:tgtEl>
                                          <p:spTgt spid="30734"/>
                                        </p:tgtEl>
                                      </p:cBhvr>
                                      <p:to x="100000" y="100000"/>
                                    </p:animScale>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723">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6" presetClass="entr" presetSubtype="0" fill="hold" nodeType="clickEffect">
                                  <p:stCondLst>
                                    <p:cond delay="0"/>
                                  </p:stCondLst>
                                  <p:childTnLst>
                                    <p:set>
                                      <p:cBhvr>
                                        <p:cTn id="36" dur="1" fill="hold">
                                          <p:stCondLst>
                                            <p:cond delay="0"/>
                                          </p:stCondLst>
                                        </p:cTn>
                                        <p:tgtEl>
                                          <p:spTgt spid="30735"/>
                                        </p:tgtEl>
                                        <p:attrNameLst>
                                          <p:attrName>style.visibility</p:attrName>
                                        </p:attrNameLst>
                                      </p:cBhvr>
                                      <p:to>
                                        <p:strVal val="visible"/>
                                      </p:to>
                                    </p:set>
                                    <p:animEffect transition="in" filter="wipe(down)">
                                      <p:cBhvr>
                                        <p:cTn id="37" dur="580">
                                          <p:stCondLst>
                                            <p:cond delay="0"/>
                                          </p:stCondLst>
                                        </p:cTn>
                                        <p:tgtEl>
                                          <p:spTgt spid="30735"/>
                                        </p:tgtEl>
                                      </p:cBhvr>
                                    </p:animEffect>
                                    <p:anim calcmode="lin" valueType="num">
                                      <p:cBhvr>
                                        <p:cTn id="38" dur="1822" tmFilter="0,0; 0.14,0.36; 0.43,0.73; 0.71,0.91; 1.0,1.0">
                                          <p:stCondLst>
                                            <p:cond delay="0"/>
                                          </p:stCondLst>
                                        </p:cTn>
                                        <p:tgtEl>
                                          <p:spTgt spid="30735"/>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0735"/>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0735"/>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0735"/>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0735"/>
                                        </p:tgtEl>
                                        <p:attrNameLst>
                                          <p:attrName>ppt_y</p:attrName>
                                        </p:attrNameLst>
                                      </p:cBhvr>
                                      <p:tavLst>
                                        <p:tav tm="0" fmla="#ppt_y-sin(pi*$)/81">
                                          <p:val>
                                            <p:fltVal val="0"/>
                                          </p:val>
                                        </p:tav>
                                        <p:tav tm="100000">
                                          <p:val>
                                            <p:fltVal val="1"/>
                                          </p:val>
                                        </p:tav>
                                      </p:tavLst>
                                    </p:anim>
                                    <p:animScale>
                                      <p:cBhvr>
                                        <p:cTn id="43" dur="26">
                                          <p:stCondLst>
                                            <p:cond delay="650"/>
                                          </p:stCondLst>
                                        </p:cTn>
                                        <p:tgtEl>
                                          <p:spTgt spid="30735"/>
                                        </p:tgtEl>
                                      </p:cBhvr>
                                      <p:to x="100000" y="60000"/>
                                    </p:animScale>
                                    <p:animScale>
                                      <p:cBhvr>
                                        <p:cTn id="44" dur="166" decel="50000">
                                          <p:stCondLst>
                                            <p:cond delay="676"/>
                                          </p:stCondLst>
                                        </p:cTn>
                                        <p:tgtEl>
                                          <p:spTgt spid="30735"/>
                                        </p:tgtEl>
                                      </p:cBhvr>
                                      <p:to x="100000" y="100000"/>
                                    </p:animScale>
                                    <p:animScale>
                                      <p:cBhvr>
                                        <p:cTn id="45" dur="26">
                                          <p:stCondLst>
                                            <p:cond delay="1312"/>
                                          </p:stCondLst>
                                        </p:cTn>
                                        <p:tgtEl>
                                          <p:spTgt spid="30735"/>
                                        </p:tgtEl>
                                      </p:cBhvr>
                                      <p:to x="100000" y="80000"/>
                                    </p:animScale>
                                    <p:animScale>
                                      <p:cBhvr>
                                        <p:cTn id="46" dur="166" decel="50000">
                                          <p:stCondLst>
                                            <p:cond delay="1338"/>
                                          </p:stCondLst>
                                        </p:cTn>
                                        <p:tgtEl>
                                          <p:spTgt spid="30735"/>
                                        </p:tgtEl>
                                      </p:cBhvr>
                                      <p:to x="100000" y="100000"/>
                                    </p:animScale>
                                    <p:animScale>
                                      <p:cBhvr>
                                        <p:cTn id="47" dur="26">
                                          <p:stCondLst>
                                            <p:cond delay="1642"/>
                                          </p:stCondLst>
                                        </p:cTn>
                                        <p:tgtEl>
                                          <p:spTgt spid="30735"/>
                                        </p:tgtEl>
                                      </p:cBhvr>
                                      <p:to x="100000" y="90000"/>
                                    </p:animScale>
                                    <p:animScale>
                                      <p:cBhvr>
                                        <p:cTn id="48" dur="166" decel="50000">
                                          <p:stCondLst>
                                            <p:cond delay="1668"/>
                                          </p:stCondLst>
                                        </p:cTn>
                                        <p:tgtEl>
                                          <p:spTgt spid="30735"/>
                                        </p:tgtEl>
                                      </p:cBhvr>
                                      <p:to x="100000" y="100000"/>
                                    </p:animScale>
                                    <p:animScale>
                                      <p:cBhvr>
                                        <p:cTn id="49" dur="26">
                                          <p:stCondLst>
                                            <p:cond delay="1808"/>
                                          </p:stCondLst>
                                        </p:cTn>
                                        <p:tgtEl>
                                          <p:spTgt spid="30735"/>
                                        </p:tgtEl>
                                      </p:cBhvr>
                                      <p:to x="100000" y="95000"/>
                                    </p:animScale>
                                    <p:animScale>
                                      <p:cBhvr>
                                        <p:cTn id="50" dur="166" decel="50000">
                                          <p:stCondLst>
                                            <p:cond delay="1834"/>
                                          </p:stCondLst>
                                        </p:cTn>
                                        <p:tgtEl>
                                          <p:spTgt spid="3073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Autofit/>
          </a:bodyPr>
          <a:lstStyle/>
          <a:p>
            <a:r>
              <a:rPr lang="en-US" sz="4000" dirty="0" smtClean="0"/>
              <a:t>12.2 Surface Area of Prisms and Cylinders</a:t>
            </a:r>
            <a:endParaRPr lang="en-US" dirty="0" smtClean="0"/>
          </a:p>
        </p:txBody>
      </p:sp>
      <p:sp>
        <p:nvSpPr>
          <p:cNvPr id="32771" name="Rectangle 3"/>
          <p:cNvSpPr>
            <a:spLocks noGrp="1" noChangeArrowheads="1"/>
          </p:cNvSpPr>
          <p:nvPr>
            <p:ph type="body" idx="1"/>
          </p:nvPr>
        </p:nvSpPr>
        <p:spPr/>
        <p:txBody>
          <a:bodyPr>
            <a:normAutofit lnSpcReduction="10000"/>
          </a:bodyPr>
          <a:lstStyle/>
          <a:p>
            <a:pPr eaLnBrk="1" hangingPunct="1">
              <a:buFont typeface="Wingdings" pitchFamily="2" charset="2"/>
              <a:buNone/>
            </a:pPr>
            <a:r>
              <a:rPr lang="en-US" dirty="0" smtClean="0"/>
              <a:t>Lateral Area (L) of Prisms</a:t>
            </a:r>
          </a:p>
          <a:p>
            <a:pPr eaLnBrk="1" hangingPunct="1"/>
            <a:r>
              <a:rPr lang="en-US" dirty="0" smtClean="0"/>
              <a:t>Area of the Lateral Faces</a:t>
            </a:r>
          </a:p>
          <a:p>
            <a:pPr eaLnBrk="1" hangingPunct="1"/>
            <a:endParaRPr lang="en-US" dirty="0" smtClean="0"/>
          </a:p>
          <a:p>
            <a:pPr eaLnBrk="1" hangingPunct="1"/>
            <a:r>
              <a:rPr lang="en-US" dirty="0" smtClean="0"/>
              <a:t>L = </a:t>
            </a:r>
            <a:r>
              <a:rPr lang="en-US" dirty="0" err="1" smtClean="0"/>
              <a:t>Ph</a:t>
            </a:r>
            <a:endParaRPr lang="en-US" dirty="0" smtClean="0"/>
          </a:p>
          <a:p>
            <a:pPr lvl="1" eaLnBrk="1" hangingPunct="1"/>
            <a:r>
              <a:rPr lang="en-US" dirty="0" smtClean="0"/>
              <a:t>L = Lateral Area</a:t>
            </a:r>
          </a:p>
          <a:p>
            <a:pPr lvl="1" eaLnBrk="1" hangingPunct="1"/>
            <a:r>
              <a:rPr lang="en-US" dirty="0" smtClean="0"/>
              <a:t>P = Perimeter of base</a:t>
            </a:r>
          </a:p>
          <a:p>
            <a:pPr lvl="1" eaLnBrk="1" hangingPunct="1"/>
            <a:r>
              <a:rPr lang="en-US" dirty="0" smtClean="0"/>
              <a:t>h = Height</a:t>
            </a:r>
          </a:p>
        </p:txBody>
      </p:sp>
    </p:spTree>
    <p:extLst>
      <p:ext uri="{BB962C8B-B14F-4D97-AF65-F5344CB8AC3E}">
        <p14:creationId xmlns:p14="http://schemas.microsoft.com/office/powerpoint/2010/main" val="22304556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77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77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Autofit/>
          </a:bodyPr>
          <a:lstStyle/>
          <a:p>
            <a:r>
              <a:rPr lang="en-US" sz="4000" dirty="0" smtClean="0"/>
              <a:t>12.2 Surface Area of Prisms and Cylinders</a:t>
            </a:r>
            <a:endParaRPr lang="en-US" dirty="0" smtClean="0"/>
          </a:p>
        </p:txBody>
      </p:sp>
      <p:sp>
        <p:nvSpPr>
          <p:cNvPr id="34819" name="Rectangle 3"/>
          <p:cNvSpPr>
            <a:spLocks noGrp="1" noChangeArrowheads="1"/>
          </p:cNvSpPr>
          <p:nvPr>
            <p:ph type="body" idx="1"/>
          </p:nvPr>
        </p:nvSpPr>
        <p:spPr/>
        <p:txBody>
          <a:bodyPr/>
          <a:lstStyle/>
          <a:p>
            <a:pPr eaLnBrk="1" hangingPunct="1"/>
            <a:r>
              <a:rPr lang="en-US" dirty="0" smtClean="0"/>
              <a:t>Base Area (B)</a:t>
            </a:r>
          </a:p>
          <a:p>
            <a:pPr lvl="1" eaLnBrk="1" hangingPunct="1"/>
            <a:r>
              <a:rPr lang="en-US" dirty="0" smtClean="0"/>
              <a:t>In a prism, both bases are congruent, so you only need to find the area of one base and multiply by two</a:t>
            </a:r>
          </a:p>
          <a:p>
            <a:pPr eaLnBrk="1" hangingPunct="1"/>
            <a:endParaRPr lang="en-US" dirty="0" smtClean="0"/>
          </a:p>
        </p:txBody>
      </p:sp>
      <p:sp>
        <p:nvSpPr>
          <p:cNvPr id="12" name="TextBox 11"/>
          <p:cNvSpPr txBox="1"/>
          <p:nvPr/>
        </p:nvSpPr>
        <p:spPr>
          <a:xfrm>
            <a:off x="228600" y="2724150"/>
            <a:ext cx="8686800"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800" dirty="0" smtClean="0"/>
              <a:t>Surface Area of a Right Prism</a:t>
            </a:r>
          </a:p>
        </p:txBody>
      </p:sp>
      <mc:AlternateContent xmlns:mc="http://schemas.openxmlformats.org/markup-compatibility/2006" xmlns:a14="http://schemas.microsoft.com/office/drawing/2010/main">
        <mc:Choice Requires="a14">
          <p:sp>
            <p:nvSpPr>
              <p:cNvPr id="13" name="TextBox 12"/>
              <p:cNvSpPr txBox="1"/>
              <p:nvPr/>
            </p:nvSpPr>
            <p:spPr>
              <a:xfrm>
                <a:off x="228600" y="3260288"/>
                <a:ext cx="8686800" cy="129266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a:rPr>
                        <m:t>𝑆</m:t>
                      </m:r>
                      <m:r>
                        <a:rPr lang="en-US" sz="2600" b="0" i="1" smtClean="0">
                          <a:latin typeface="Cambria Math"/>
                        </a:rPr>
                        <m:t>=2</m:t>
                      </m:r>
                      <m:r>
                        <a:rPr lang="en-US" sz="2600" b="0" i="1" smtClean="0">
                          <a:latin typeface="Cambria Math"/>
                        </a:rPr>
                        <m:t>𝐵</m:t>
                      </m:r>
                      <m:r>
                        <a:rPr lang="en-US" sz="2600" b="0" i="1" smtClean="0">
                          <a:latin typeface="Cambria Math"/>
                        </a:rPr>
                        <m:t>+</m:t>
                      </m:r>
                      <m:r>
                        <a:rPr lang="en-US" sz="2600" b="0" i="1" smtClean="0">
                          <a:latin typeface="Cambria Math"/>
                        </a:rPr>
                        <m:t>𝑃h</m:t>
                      </m:r>
                    </m:oMath>
                  </m:oMathPara>
                </a14:m>
                <a:endParaRPr lang="en-US" sz="2600" b="0" dirty="0" smtClean="0"/>
              </a:p>
              <a:p>
                <a:r>
                  <a:rPr lang="en-US" sz="2600" dirty="0" smtClean="0"/>
                  <a:t>Where S = surface area, B = base area, P = </a:t>
                </a:r>
              </a:p>
              <a:p>
                <a:r>
                  <a:rPr lang="en-US" sz="2600" dirty="0" smtClean="0"/>
                  <a:t>perimeter of base, h = height of prism</a:t>
                </a:r>
                <a:endParaRPr lang="en-US" sz="2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228600" y="3260288"/>
                <a:ext cx="8686800" cy="1292662"/>
              </a:xfrm>
              <a:prstGeom prst="rect">
                <a:avLst/>
              </a:prstGeom>
              <a:blipFill rotWithShape="1">
                <a:blip r:embed="rId3"/>
                <a:stretch>
                  <a:fillRect/>
                </a:stretch>
              </a:blipFill>
            </p:spPr>
            <p:txBody>
              <a:bodyPr/>
              <a:lstStyle/>
              <a:p>
                <a:r>
                  <a:rPr lang="en-US">
                    <a:noFill/>
                  </a:rPr>
                  <a:t> </a:t>
                </a:r>
              </a:p>
            </p:txBody>
          </p:sp>
        </mc:Fallback>
      </mc:AlternateContent>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4700" y="3040109"/>
            <a:ext cx="1771650" cy="183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59199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fade">
                                      <p:cBhvr>
                                        <p:cTn id="19"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12.2 Surface Area of Prisms and Cylinders</a:t>
            </a:r>
            <a:endParaRPr lang="en-US" dirty="0"/>
          </a:p>
        </p:txBody>
      </p:sp>
      <p:sp>
        <p:nvSpPr>
          <p:cNvPr id="3" name="Content Placeholder 2"/>
          <p:cNvSpPr>
            <a:spLocks noGrp="1"/>
          </p:cNvSpPr>
          <p:nvPr>
            <p:ph idx="1"/>
          </p:nvPr>
        </p:nvSpPr>
        <p:spPr/>
        <p:txBody>
          <a:bodyPr/>
          <a:lstStyle/>
          <a:p>
            <a:r>
              <a:rPr lang="en-US" dirty="0" smtClean="0"/>
              <a:t>Draw a net for a triangular prism.</a:t>
            </a:r>
          </a:p>
          <a:p>
            <a:endParaRPr lang="en-US" dirty="0"/>
          </a:p>
          <a:p>
            <a:endParaRPr lang="en-US" dirty="0" smtClean="0"/>
          </a:p>
          <a:p>
            <a:r>
              <a:rPr lang="en-US" dirty="0" smtClean="0"/>
              <a:t>Find the lateral area and surface area of a right rectangular prism with height 7 inches, length 3 inches, and width 4 inches.</a:t>
            </a:r>
            <a:endParaRPr lang="en-US" dirty="0"/>
          </a:p>
        </p:txBody>
      </p:sp>
    </p:spTree>
    <p:extLst>
      <p:ext uri="{BB962C8B-B14F-4D97-AF65-F5344CB8AC3E}">
        <p14:creationId xmlns:p14="http://schemas.microsoft.com/office/powerpoint/2010/main" val="300570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Autofit/>
          </a:bodyPr>
          <a:lstStyle/>
          <a:p>
            <a:r>
              <a:rPr lang="en-US" sz="4000" dirty="0" smtClean="0"/>
              <a:t>12.2 Surface Area of Prisms and Cylinders</a:t>
            </a:r>
            <a:endParaRPr lang="en-US" dirty="0" smtClean="0"/>
          </a:p>
        </p:txBody>
      </p:sp>
      <p:sp>
        <p:nvSpPr>
          <p:cNvPr id="37891" name="Rectangle 3"/>
          <p:cNvSpPr>
            <a:spLocks noGrp="1" noChangeArrowheads="1"/>
          </p:cNvSpPr>
          <p:nvPr>
            <p:ph type="body" idx="1"/>
          </p:nvPr>
        </p:nvSpPr>
        <p:spPr/>
        <p:txBody>
          <a:bodyPr/>
          <a:lstStyle/>
          <a:p>
            <a:pPr eaLnBrk="1" hangingPunct="1"/>
            <a:r>
              <a:rPr lang="en-US" sz="2800" dirty="0" smtClean="0"/>
              <a:t>Cylinders are the same as prisms except the bases are circles</a:t>
            </a:r>
          </a:p>
          <a:p>
            <a:pPr lvl="1" eaLnBrk="1" hangingPunct="1"/>
            <a:r>
              <a:rPr lang="en-US" sz="2400" dirty="0" smtClean="0"/>
              <a:t>Lateral Area = L = 2π</a:t>
            </a:r>
            <a:r>
              <a:rPr lang="en-US" sz="2400" dirty="0" err="1" smtClean="0"/>
              <a:t>rh</a:t>
            </a:r>
            <a:endParaRPr lang="en-US" sz="2400" dirty="0" smtClean="0"/>
          </a:p>
        </p:txBody>
      </p:sp>
      <p:sp>
        <p:nvSpPr>
          <p:cNvPr id="4" name="TextBox 3"/>
          <p:cNvSpPr txBox="1"/>
          <p:nvPr/>
        </p:nvSpPr>
        <p:spPr>
          <a:xfrm>
            <a:off x="209550" y="2662356"/>
            <a:ext cx="8686800"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800" dirty="0" smtClean="0"/>
              <a:t>Surface Area of a Right Cylinder</a:t>
            </a:r>
          </a:p>
        </p:txBody>
      </p:sp>
      <mc:AlternateContent xmlns:mc="http://schemas.openxmlformats.org/markup-compatibility/2006" xmlns:a14="http://schemas.microsoft.com/office/drawing/2010/main">
        <mc:Choice Requires="a14">
          <p:sp>
            <p:nvSpPr>
              <p:cNvPr id="5" name="TextBox 4"/>
              <p:cNvSpPr txBox="1"/>
              <p:nvPr/>
            </p:nvSpPr>
            <p:spPr>
              <a:xfrm>
                <a:off x="209550" y="3184088"/>
                <a:ext cx="8686800" cy="129266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a:rPr>
                        <m:t>𝑆</m:t>
                      </m:r>
                      <m:r>
                        <a:rPr lang="en-US" sz="2600" b="0" i="1" smtClean="0">
                          <a:latin typeface="Cambria Math"/>
                        </a:rPr>
                        <m:t>=2</m:t>
                      </m:r>
                      <m:r>
                        <a:rPr lang="en-US" sz="2600" b="0" i="1" smtClean="0">
                          <a:latin typeface="Cambria Math"/>
                        </a:rPr>
                        <m:t>𝜋</m:t>
                      </m:r>
                      <m:sSup>
                        <m:sSupPr>
                          <m:ctrlPr>
                            <a:rPr lang="en-US" sz="2600" b="0" i="1" smtClean="0">
                              <a:latin typeface="Cambria Math" panose="02040503050406030204" pitchFamily="18" charset="0"/>
                            </a:rPr>
                          </m:ctrlPr>
                        </m:sSupPr>
                        <m:e>
                          <m:r>
                            <a:rPr lang="en-US" sz="2600" b="0" i="1" smtClean="0">
                              <a:latin typeface="Cambria Math"/>
                            </a:rPr>
                            <m:t>𝑟</m:t>
                          </m:r>
                        </m:e>
                        <m:sup>
                          <m:r>
                            <a:rPr lang="en-US" sz="2600" b="0" i="1" smtClean="0">
                              <a:latin typeface="Cambria Math"/>
                            </a:rPr>
                            <m:t>2</m:t>
                          </m:r>
                        </m:sup>
                      </m:sSup>
                      <m:r>
                        <a:rPr lang="en-US" sz="2600" b="0" i="1" smtClean="0">
                          <a:latin typeface="Cambria Math"/>
                        </a:rPr>
                        <m:t>+2</m:t>
                      </m:r>
                      <m:r>
                        <a:rPr lang="en-US" sz="2600" b="0" i="1" smtClean="0">
                          <a:latin typeface="Cambria Math"/>
                        </a:rPr>
                        <m:t>𝜋</m:t>
                      </m:r>
                      <m:r>
                        <a:rPr lang="en-US" sz="2600" b="0" i="1" smtClean="0">
                          <a:latin typeface="Cambria Math"/>
                        </a:rPr>
                        <m:t>𝑟h</m:t>
                      </m:r>
                    </m:oMath>
                  </m:oMathPara>
                </a14:m>
                <a:endParaRPr lang="en-US" sz="2600" b="0" dirty="0" smtClean="0"/>
              </a:p>
              <a:p>
                <a:r>
                  <a:rPr lang="en-US" sz="2600" dirty="0" smtClean="0"/>
                  <a:t>Where S = surface area, r = radius of base,</a:t>
                </a:r>
              </a:p>
              <a:p>
                <a:r>
                  <a:rPr lang="en-US" sz="2600" dirty="0" smtClean="0"/>
                  <a:t>h = height of prism</a:t>
                </a:r>
                <a:endParaRPr lang="en-US" sz="2600" dirty="0"/>
              </a:p>
            </p:txBody>
          </p:sp>
        </mc:Choice>
        <mc:Fallback xmlns="">
          <p:sp>
            <p:nvSpPr>
              <p:cNvPr id="5" name="TextBox 4"/>
              <p:cNvSpPr txBox="1">
                <a:spLocks noRot="1" noChangeAspect="1" noMove="1" noResize="1" noEditPoints="1" noAdjustHandles="1" noChangeArrowheads="1" noChangeShapeType="1" noTextEdit="1"/>
              </p:cNvSpPr>
              <p:nvPr/>
            </p:nvSpPr>
            <p:spPr>
              <a:xfrm>
                <a:off x="209550" y="3184088"/>
                <a:ext cx="8686800" cy="1292662"/>
              </a:xfrm>
              <a:prstGeom prst="rect">
                <a:avLst/>
              </a:prstGeom>
              <a:blipFill rotWithShape="1">
                <a:blip r:embed="rId3"/>
                <a:stretch>
                  <a:fillRect/>
                </a:stretch>
              </a:blipFill>
            </p:spPr>
            <p:txBody>
              <a:bodyPr/>
              <a:lstStyle/>
              <a:p>
                <a:r>
                  <a:rPr lang="en-US">
                    <a:noFill/>
                  </a:rPr>
                  <a:t> </a:t>
                </a:r>
              </a:p>
            </p:txBody>
          </p:sp>
        </mc:Fallback>
      </mc:AlternateContent>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2539358"/>
            <a:ext cx="2895600" cy="1885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26637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fade">
                                      <p:cBhvr>
                                        <p:cTn id="19"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normAutofit/>
          </a:bodyPr>
          <a:lstStyle/>
          <a:p>
            <a:r>
              <a:rPr lang="en-US" dirty="0"/>
              <a:t>This Slideshow was developed to accompany the textbook</a:t>
            </a:r>
          </a:p>
          <a:p>
            <a:pPr lvl="1"/>
            <a:r>
              <a:rPr lang="en-US" i="1" dirty="0" smtClean="0"/>
              <a:t>Larson Geometry</a:t>
            </a:r>
            <a:endParaRPr lang="en-US" i="1" dirty="0"/>
          </a:p>
          <a:p>
            <a:pPr lvl="1"/>
            <a:r>
              <a:rPr lang="en-US" i="1" dirty="0" smtClean="0"/>
              <a:t>By Larson</a:t>
            </a:r>
            <a:r>
              <a:rPr lang="en-US" i="1" dirty="0"/>
              <a:t>, R., Boswell, L., </a:t>
            </a:r>
            <a:r>
              <a:rPr lang="en-US" i="1" dirty="0" err="1"/>
              <a:t>Kanold</a:t>
            </a:r>
            <a:r>
              <a:rPr lang="en-US" i="1" dirty="0"/>
              <a:t>, T. D., &amp; Stiff, L. </a:t>
            </a:r>
            <a:endParaRPr lang="en-US" i="1" dirty="0" smtClean="0"/>
          </a:p>
          <a:p>
            <a:pPr lvl="1"/>
            <a:r>
              <a:rPr lang="en-US" i="1" dirty="0" smtClean="0"/>
              <a:t>2011 </a:t>
            </a:r>
            <a:r>
              <a:rPr lang="en-US" i="1" dirty="0"/>
              <a:t>Holt </a:t>
            </a:r>
            <a:r>
              <a:rPr lang="en-US" i="1" dirty="0" smtClean="0"/>
              <a:t>McDougal</a:t>
            </a:r>
          </a:p>
          <a:p>
            <a:r>
              <a:rPr lang="en-US" dirty="0"/>
              <a:t>Some examples and diagrams are taken from the textbook.</a:t>
            </a:r>
          </a:p>
          <a:p>
            <a:endParaRPr lang="en-US" i="1" dirty="0"/>
          </a:p>
          <a:p>
            <a:endParaRPr lang="en-US" dirty="0"/>
          </a:p>
        </p:txBody>
      </p:sp>
      <p:sp>
        <p:nvSpPr>
          <p:cNvPr id="4" name="Rectangle 3"/>
          <p:cNvSpPr/>
          <p:nvPr/>
        </p:nvSpPr>
        <p:spPr bwMode="auto">
          <a:xfrm>
            <a:off x="4800600" y="4149657"/>
            <a:ext cx="4343400" cy="9906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r>
              <a:rPr lang="en-US" dirty="0" smtClean="0"/>
              <a:t>Slides created by </a:t>
            </a:r>
          </a:p>
          <a:p>
            <a:r>
              <a:rPr lang="en-US" dirty="0" smtClean="0"/>
              <a:t>Richard Wright, Andrews Academy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hlinkClick r:id="rId2"/>
              </a:rPr>
              <a:t>rwright@andrews.edu</a:t>
            </a:r>
            <a:r>
              <a:rPr kumimoji="0" lang="en-US" sz="1800" b="0" i="0" u="none" strike="noStrike" cap="none" normalizeH="0" baseline="0" dirty="0" smtClean="0">
                <a:ln>
                  <a:noFill/>
                </a:ln>
                <a:solidFill>
                  <a:schemeClr val="tx1"/>
                </a:solidFill>
                <a:effectLst/>
                <a:latin typeface="Comic Sans MS" pitchFamily="66" charset="0"/>
              </a:rPr>
              <a:t> </a:t>
            </a:r>
          </a:p>
        </p:txBody>
      </p:sp>
    </p:spTree>
    <p:extLst>
      <p:ext uri="{BB962C8B-B14F-4D97-AF65-F5344CB8AC3E}">
        <p14:creationId xmlns:p14="http://schemas.microsoft.com/office/powerpoint/2010/main" val="28598950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r>
              <a:rPr lang="en-US" dirty="0" smtClean="0"/>
              <a:t>12.2 Surface Area of Prisms and Cylinders</a:t>
            </a:r>
          </a:p>
        </p:txBody>
      </p:sp>
      <p:sp>
        <p:nvSpPr>
          <p:cNvPr id="26627" name="Rectangle 3"/>
          <p:cNvSpPr>
            <a:spLocks noGrp="1" noChangeArrowheads="1"/>
          </p:cNvSpPr>
          <p:nvPr>
            <p:ph type="body" idx="1"/>
          </p:nvPr>
        </p:nvSpPr>
        <p:spPr>
          <a:xfrm>
            <a:off x="228600" y="1257300"/>
            <a:ext cx="8610600" cy="3657600"/>
          </a:xfrm>
        </p:spPr>
        <p:txBody>
          <a:bodyPr>
            <a:normAutofit fontScale="92500"/>
          </a:bodyPr>
          <a:lstStyle/>
          <a:p>
            <a:pPr marL="342900" lvl="1" indent="-342900">
              <a:buFont typeface="Wingdings 2" pitchFamily="18" charset="2"/>
              <a:buChar char=""/>
            </a:pPr>
            <a:r>
              <a:rPr lang="en-US" dirty="0" smtClean="0"/>
              <a:t>The surface area of a right cylinder is 100 cm</a:t>
            </a:r>
            <a:r>
              <a:rPr lang="en-US" baseline="30000" dirty="0" smtClean="0"/>
              <a:t>2</a:t>
            </a:r>
            <a:r>
              <a:rPr lang="en-US" dirty="0" smtClean="0"/>
              <a:t>.  If the height is 5 cm, find the radius of the base.</a:t>
            </a:r>
          </a:p>
          <a:p>
            <a:pPr eaLnBrk="1" hangingPunct="1"/>
            <a:endParaRPr lang="en-US" dirty="0" smtClean="0"/>
          </a:p>
          <a:p>
            <a:pPr eaLnBrk="1" hangingPunct="1"/>
            <a:endParaRPr lang="en-US" dirty="0"/>
          </a:p>
          <a:p>
            <a:pPr eaLnBrk="1" hangingPunct="1"/>
            <a:r>
              <a:rPr lang="en-US" dirty="0" smtClean="0"/>
              <a:t>Example: Draw a net for the cylinder and find its surface area.</a:t>
            </a:r>
          </a:p>
          <a:p>
            <a:pPr eaLnBrk="1" hangingPunct="1"/>
            <a:endParaRPr lang="en-US" dirty="0"/>
          </a:p>
          <a:p>
            <a:pPr eaLnBrk="1" hangingPunct="1"/>
            <a:endParaRPr lang="en-US" dirty="0" smtClean="0"/>
          </a:p>
          <a:p>
            <a:r>
              <a:rPr lang="en-US" i="1" dirty="0"/>
              <a:t>806 #2-28 even, 31-37 </a:t>
            </a:r>
            <a:r>
              <a:rPr lang="en-US" i="1" dirty="0" smtClean="0"/>
              <a:t>all = 21</a:t>
            </a:r>
            <a:endParaRPr lang="en-US" dirty="0" smtClean="0"/>
          </a:p>
        </p:txBody>
      </p:sp>
      <p:grpSp>
        <p:nvGrpSpPr>
          <p:cNvPr id="13316" name="Group 8"/>
          <p:cNvGrpSpPr>
            <a:grpSpLocks/>
          </p:cNvGrpSpPr>
          <p:nvPr/>
        </p:nvGrpSpPr>
        <p:grpSpPr bwMode="auto">
          <a:xfrm>
            <a:off x="6781800" y="3303985"/>
            <a:ext cx="1524000" cy="1360885"/>
            <a:chOff x="2832" y="1881"/>
            <a:chExt cx="960" cy="1143"/>
          </a:xfrm>
        </p:grpSpPr>
        <p:sp>
          <p:nvSpPr>
            <p:cNvPr id="13317" name="AutoShape 4"/>
            <p:cNvSpPr>
              <a:spLocks noChangeArrowheads="1"/>
            </p:cNvSpPr>
            <p:nvPr/>
          </p:nvSpPr>
          <p:spPr bwMode="auto">
            <a:xfrm>
              <a:off x="2832" y="1920"/>
              <a:ext cx="960" cy="1104"/>
            </a:xfrm>
            <a:prstGeom prst="can">
              <a:avLst>
                <a:gd name="adj" fmla="val 28750"/>
              </a:avLst>
            </a:prstGeom>
            <a:solidFill>
              <a:schemeClr val="accent1"/>
            </a:solidFill>
            <a:ln w="38100">
              <a:solidFill>
                <a:schemeClr val="tx1"/>
              </a:solidFill>
              <a:round/>
              <a:headEnd/>
              <a:tailEnd/>
            </a:ln>
          </p:spPr>
          <p:txBody>
            <a:bodyPr wrap="none" anchor="ctr"/>
            <a:lstStyle/>
            <a:p>
              <a:endParaRPr lang="en-US"/>
            </a:p>
          </p:txBody>
        </p:sp>
        <p:sp>
          <p:nvSpPr>
            <p:cNvPr id="13318" name="Line 5"/>
            <p:cNvSpPr>
              <a:spLocks noChangeShapeType="1"/>
            </p:cNvSpPr>
            <p:nvPr/>
          </p:nvSpPr>
          <p:spPr bwMode="auto">
            <a:xfrm>
              <a:off x="3312" y="2064"/>
              <a:ext cx="48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9" name="Text Box 6"/>
            <p:cNvSpPr txBox="1">
              <a:spLocks noChangeArrowheads="1"/>
            </p:cNvSpPr>
            <p:nvPr/>
          </p:nvSpPr>
          <p:spPr bwMode="auto">
            <a:xfrm>
              <a:off x="2832" y="2304"/>
              <a:ext cx="24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400"/>
                <a:t>5</a:t>
              </a:r>
            </a:p>
          </p:txBody>
        </p:sp>
        <p:sp>
          <p:nvSpPr>
            <p:cNvPr id="13320" name="Text Box 7"/>
            <p:cNvSpPr txBox="1">
              <a:spLocks noChangeArrowheads="1"/>
            </p:cNvSpPr>
            <p:nvPr/>
          </p:nvSpPr>
          <p:spPr bwMode="auto">
            <a:xfrm>
              <a:off x="3084" y="1881"/>
              <a:ext cx="336"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400" dirty="0"/>
                <a:t>2</a:t>
              </a:r>
            </a:p>
          </p:txBody>
        </p:sp>
      </p:grpSp>
    </p:spTree>
    <p:extLst>
      <p:ext uri="{BB962C8B-B14F-4D97-AF65-F5344CB8AC3E}">
        <p14:creationId xmlns:p14="http://schemas.microsoft.com/office/powerpoint/2010/main" val="415321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3" end="3"/>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3316"/>
                                        </p:tgtEl>
                                        <p:attrNameLst>
                                          <p:attrName>style.visibility</p:attrName>
                                        </p:attrNameLst>
                                      </p:cBhvr>
                                      <p:to>
                                        <p:strVal val="visible"/>
                                      </p:to>
                                    </p:set>
                                    <p:animEffect transition="in" filter="fade">
                                      <p:cBhvr>
                                        <p:cTn id="13" dur="500"/>
                                        <p:tgtEl>
                                          <p:spTgt spid="1331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Answers and Quiz</a:t>
            </a:r>
            <a:endParaRPr lang="en-US" dirty="0"/>
          </a:p>
        </p:txBody>
      </p:sp>
      <p:sp>
        <p:nvSpPr>
          <p:cNvPr id="3" name="Content Placeholder 2"/>
          <p:cNvSpPr>
            <a:spLocks noGrp="1"/>
          </p:cNvSpPr>
          <p:nvPr>
            <p:ph idx="1"/>
          </p:nvPr>
        </p:nvSpPr>
        <p:spPr/>
        <p:txBody>
          <a:bodyPr/>
          <a:lstStyle/>
          <a:p>
            <a:r>
              <a:rPr lang="en-US" dirty="0" smtClean="0">
                <a:hlinkClick r:id="rId3" action="ppaction://hlinkpres?slideindex=1&amp;slidetitle="/>
              </a:rPr>
              <a:t>12.2 Answers</a:t>
            </a:r>
            <a:endParaRPr lang="en-US" dirty="0" smtClean="0"/>
          </a:p>
          <a:p>
            <a:endParaRPr lang="en-US" dirty="0"/>
          </a:p>
          <a:p>
            <a:r>
              <a:rPr lang="en-US" dirty="0" smtClean="0">
                <a:hlinkClick r:id="rId4" action="ppaction://hlinkpres?slideindex=1&amp;slidetitle="/>
              </a:rPr>
              <a:t>12.2 Homework Quiz</a:t>
            </a:r>
            <a:endParaRPr lang="en-US" dirty="0"/>
          </a:p>
        </p:txBody>
      </p:sp>
    </p:spTree>
    <p:extLst>
      <p:ext uri="{BB962C8B-B14F-4D97-AF65-F5344CB8AC3E}">
        <p14:creationId xmlns:p14="http://schemas.microsoft.com/office/powerpoint/2010/main" val="38802177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pPr eaLnBrk="1" hangingPunct="1"/>
            <a:r>
              <a:rPr lang="en-US" sz="4000" dirty="0" smtClean="0"/>
              <a:t>12.3 Surface Area of Pyramids and Cones</a:t>
            </a:r>
          </a:p>
        </p:txBody>
      </p:sp>
      <p:sp>
        <p:nvSpPr>
          <p:cNvPr id="2" name="Content Placeholder 1"/>
          <p:cNvSpPr>
            <a:spLocks noGrp="1"/>
          </p:cNvSpPr>
          <p:nvPr>
            <p:ph sz="half" idx="1"/>
          </p:nvPr>
        </p:nvSpPr>
        <p:spPr/>
        <p:txBody>
          <a:bodyPr>
            <a:normAutofit fontScale="77500" lnSpcReduction="20000"/>
          </a:bodyPr>
          <a:lstStyle/>
          <a:p>
            <a:pPr>
              <a:lnSpc>
                <a:spcPct val="90000"/>
              </a:lnSpc>
              <a:buNone/>
            </a:pPr>
            <a:r>
              <a:rPr lang="en-US" sz="2800" dirty="0" smtClean="0"/>
              <a:t>Pyramids</a:t>
            </a:r>
          </a:p>
          <a:p>
            <a:pPr>
              <a:lnSpc>
                <a:spcPct val="90000"/>
              </a:lnSpc>
            </a:pPr>
            <a:r>
              <a:rPr lang="en-US" sz="2800" dirty="0" smtClean="0"/>
              <a:t>All faces except one intersect at one point called </a:t>
            </a:r>
            <a:r>
              <a:rPr lang="en-US" sz="2800" b="1" dirty="0" smtClean="0"/>
              <a:t>vertex</a:t>
            </a:r>
            <a:endParaRPr lang="en-US" sz="2800" dirty="0" smtClean="0"/>
          </a:p>
          <a:p>
            <a:pPr>
              <a:lnSpc>
                <a:spcPct val="90000"/>
              </a:lnSpc>
            </a:pPr>
            <a:r>
              <a:rPr lang="en-US" sz="2800" dirty="0" smtClean="0"/>
              <a:t>The </a:t>
            </a:r>
            <a:r>
              <a:rPr lang="en-US" sz="2800" b="1" dirty="0" smtClean="0"/>
              <a:t>base</a:t>
            </a:r>
            <a:r>
              <a:rPr lang="en-US" sz="2800" dirty="0" smtClean="0"/>
              <a:t> is the face that does not intersect at the vertex</a:t>
            </a:r>
          </a:p>
          <a:p>
            <a:pPr>
              <a:lnSpc>
                <a:spcPct val="90000"/>
              </a:lnSpc>
            </a:pPr>
            <a:r>
              <a:rPr lang="en-US" sz="2800" b="1" dirty="0" smtClean="0"/>
              <a:t>Lateral faces</a:t>
            </a:r>
            <a:r>
              <a:rPr lang="en-US" sz="2800" dirty="0" smtClean="0"/>
              <a:t> </a:t>
            </a:r>
            <a:r>
              <a:rPr lang="en-US" sz="2800" dirty="0" smtClean="0">
                <a:sym typeface="Wingdings" pitchFamily="2" charset="2"/>
              </a:rPr>
              <a:t></a:t>
            </a:r>
            <a:r>
              <a:rPr lang="en-US" sz="2800" dirty="0" smtClean="0"/>
              <a:t> faces that meet in the vertex</a:t>
            </a:r>
          </a:p>
          <a:p>
            <a:pPr>
              <a:lnSpc>
                <a:spcPct val="90000"/>
              </a:lnSpc>
            </a:pPr>
            <a:r>
              <a:rPr lang="en-US" sz="2800" b="1" dirty="0" smtClean="0"/>
              <a:t>Lateral edges</a:t>
            </a:r>
            <a:r>
              <a:rPr lang="en-US" sz="2800" dirty="0" smtClean="0"/>
              <a:t> </a:t>
            </a:r>
            <a:r>
              <a:rPr lang="en-US" sz="2800" dirty="0" smtClean="0">
                <a:sym typeface="Wingdings" pitchFamily="2" charset="2"/>
              </a:rPr>
              <a:t></a:t>
            </a:r>
            <a:r>
              <a:rPr lang="en-US" sz="2800" dirty="0" smtClean="0"/>
              <a:t> edges that meet in the vertex</a:t>
            </a:r>
          </a:p>
          <a:p>
            <a:pPr>
              <a:lnSpc>
                <a:spcPct val="90000"/>
              </a:lnSpc>
            </a:pPr>
            <a:r>
              <a:rPr lang="en-US" sz="2800" b="1" dirty="0" smtClean="0"/>
              <a:t>Altitude</a:t>
            </a:r>
            <a:r>
              <a:rPr lang="en-US" sz="2800" dirty="0" smtClean="0"/>
              <a:t> </a:t>
            </a:r>
            <a:r>
              <a:rPr lang="en-US" sz="2800" dirty="0" smtClean="0">
                <a:sym typeface="Wingdings" pitchFamily="2" charset="2"/>
              </a:rPr>
              <a:t></a:t>
            </a:r>
            <a:r>
              <a:rPr lang="en-US" sz="2800" dirty="0" smtClean="0"/>
              <a:t> segment that goes from the vertex and is perpendicular to the base</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590550"/>
            <a:ext cx="4191000" cy="227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0473" y="2866488"/>
            <a:ext cx="3076575" cy="227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156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fade">
                                      <p:cBhvr>
                                        <p:cTn id="11" dur="500"/>
                                        <p:tgtEl>
                                          <p:spTgt spid="819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195"/>
                                        </p:tgtEl>
                                        <p:attrNameLst>
                                          <p:attrName>style.visibility</p:attrName>
                                        </p:attrNameLst>
                                      </p:cBhvr>
                                      <p:to>
                                        <p:strVal val="visible"/>
                                      </p:to>
                                    </p:set>
                                    <p:animEffect transition="in" filter="fade">
                                      <p:cBhvr>
                                        <p:cTn id="36"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eaLnBrk="1" hangingPunct="1"/>
            <a:r>
              <a:rPr lang="en-US" sz="4000" dirty="0" smtClean="0"/>
              <a:t>12.3 Surface Area of Pyramids and Cones</a:t>
            </a:r>
          </a:p>
        </p:txBody>
      </p:sp>
      <p:sp>
        <p:nvSpPr>
          <p:cNvPr id="44035" name="Rectangle 3"/>
          <p:cNvSpPr>
            <a:spLocks noGrp="1" noChangeArrowheads="1"/>
          </p:cNvSpPr>
          <p:nvPr>
            <p:ph type="body" idx="1"/>
          </p:nvPr>
        </p:nvSpPr>
        <p:spPr/>
        <p:txBody>
          <a:bodyPr>
            <a:normAutofit/>
          </a:bodyPr>
          <a:lstStyle/>
          <a:p>
            <a:pPr eaLnBrk="1" hangingPunct="1"/>
            <a:r>
              <a:rPr lang="en-US" sz="2000" b="1" dirty="0" smtClean="0"/>
              <a:t>Regular pyramid</a:t>
            </a:r>
            <a:r>
              <a:rPr lang="en-US" sz="2000" dirty="0" smtClean="0"/>
              <a:t> </a:t>
            </a:r>
            <a:r>
              <a:rPr lang="en-US" sz="2000" dirty="0" smtClean="0">
                <a:sym typeface="Wingdings" pitchFamily="2" charset="2"/>
              </a:rPr>
              <a:t></a:t>
            </a:r>
            <a:r>
              <a:rPr lang="en-US" sz="2000" dirty="0" smtClean="0"/>
              <a:t> base is a regular polygon and the vertex is directly above the center of the base</a:t>
            </a:r>
          </a:p>
          <a:p>
            <a:pPr lvl="1" eaLnBrk="1" hangingPunct="1"/>
            <a:r>
              <a:rPr lang="en-US" sz="2000" dirty="0" smtClean="0"/>
              <a:t>In a regular pyramid, all the lateral faces are congruent isosceles triangles</a:t>
            </a:r>
          </a:p>
          <a:p>
            <a:pPr lvl="1" eaLnBrk="1" hangingPunct="1"/>
            <a:r>
              <a:rPr lang="en-US" sz="2000" dirty="0" smtClean="0"/>
              <a:t>The height of each lateral face is called the </a:t>
            </a:r>
            <a:r>
              <a:rPr lang="en-US" sz="2000" b="1" dirty="0" smtClean="0"/>
              <a:t>slant height </a:t>
            </a:r>
            <a:r>
              <a:rPr lang="en-US" sz="2000" dirty="0" smtClean="0"/>
              <a:t>(ℓ)</a:t>
            </a:r>
          </a:p>
          <a:p>
            <a:pPr eaLnBrk="1" hangingPunct="1"/>
            <a:r>
              <a:rPr lang="en-US" sz="2000" b="1" dirty="0" smtClean="0"/>
              <a:t>Lateral Area</a:t>
            </a:r>
            <a:r>
              <a:rPr lang="en-US" sz="2000" dirty="0" smtClean="0"/>
              <a:t> </a:t>
            </a:r>
            <a:r>
              <a:rPr lang="en-US" sz="2000" dirty="0" smtClean="0">
                <a:sym typeface="Wingdings" pitchFamily="2" charset="2"/>
              </a:rPr>
              <a:t></a:t>
            </a:r>
            <a:r>
              <a:rPr lang="en-US" sz="2000" dirty="0" smtClean="0"/>
              <a:t> L = ½ Pℓ </a:t>
            </a:r>
          </a:p>
        </p:txBody>
      </p:sp>
      <p:sp>
        <p:nvSpPr>
          <p:cNvPr id="33" name="TextBox 32"/>
          <p:cNvSpPr txBox="1"/>
          <p:nvPr/>
        </p:nvSpPr>
        <p:spPr>
          <a:xfrm>
            <a:off x="228600" y="3096746"/>
            <a:ext cx="8686800"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800" dirty="0" smtClean="0"/>
              <a:t>Surface Area of a Regular Pyramid</a:t>
            </a:r>
          </a:p>
        </p:txBody>
      </p:sp>
      <mc:AlternateContent xmlns:mc="http://schemas.openxmlformats.org/markup-compatibility/2006" xmlns:a14="http://schemas.microsoft.com/office/drawing/2010/main">
        <mc:Choice Requires="a14">
          <p:sp>
            <p:nvSpPr>
              <p:cNvPr id="34" name="TextBox 33"/>
              <p:cNvSpPr txBox="1"/>
              <p:nvPr/>
            </p:nvSpPr>
            <p:spPr>
              <a:xfrm>
                <a:off x="228600" y="3619966"/>
                <a:ext cx="8686800" cy="1241558"/>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a:rPr>
                        <m:t>𝑆</m:t>
                      </m:r>
                      <m:r>
                        <a:rPr lang="en-US" sz="2600" b="0" i="1" smtClean="0">
                          <a:latin typeface="Cambria Math"/>
                        </a:rPr>
                        <m:t>=</m:t>
                      </m:r>
                      <m:r>
                        <a:rPr lang="en-US" sz="2600" b="0" i="1" smtClean="0">
                          <a:latin typeface="Cambria Math"/>
                        </a:rPr>
                        <m:t>𝐵</m:t>
                      </m:r>
                      <m:r>
                        <a:rPr lang="en-US" sz="2600" b="0" i="1" smtClean="0">
                          <a:latin typeface="Cambria Math"/>
                        </a:rPr>
                        <m:t>+</m:t>
                      </m:r>
                      <m:f>
                        <m:fPr>
                          <m:ctrlPr>
                            <a:rPr lang="en-US" sz="2600" b="0" i="1" smtClean="0">
                              <a:latin typeface="Cambria Math" panose="02040503050406030204" pitchFamily="18" charset="0"/>
                            </a:rPr>
                          </m:ctrlPr>
                        </m:fPr>
                        <m:num>
                          <m:r>
                            <a:rPr lang="en-US" sz="2600" b="0" i="1" smtClean="0">
                              <a:latin typeface="Cambria Math"/>
                            </a:rPr>
                            <m:t>1</m:t>
                          </m:r>
                        </m:num>
                        <m:den>
                          <m:r>
                            <a:rPr lang="en-US" sz="2600" b="0" i="1" smtClean="0">
                              <a:latin typeface="Cambria Math"/>
                            </a:rPr>
                            <m:t>2</m:t>
                          </m:r>
                        </m:den>
                      </m:f>
                      <m:r>
                        <a:rPr lang="en-US" sz="2600" b="0" i="1" smtClean="0">
                          <a:latin typeface="Cambria Math"/>
                        </a:rPr>
                        <m:t>𝑃</m:t>
                      </m:r>
                      <m:r>
                        <a:rPr lang="en-US" sz="2600" b="0" i="1" smtClean="0">
                          <a:latin typeface="Cambria Math"/>
                        </a:rPr>
                        <m:t>ℓ</m:t>
                      </m:r>
                    </m:oMath>
                  </m:oMathPara>
                </a14:m>
                <a:endParaRPr lang="en-US" sz="2600" dirty="0" smtClean="0"/>
              </a:p>
              <a:p>
                <a:r>
                  <a:rPr lang="en-US" sz="2600" dirty="0" smtClean="0"/>
                  <a:t>Where B = base area, P = base perimeter, ℓ = slant height</a:t>
                </a:r>
                <a:endParaRPr lang="en-US" sz="2600" dirty="0"/>
              </a:p>
            </p:txBody>
          </p:sp>
        </mc:Choice>
        <mc:Fallback xmlns="">
          <p:sp>
            <p:nvSpPr>
              <p:cNvPr id="34" name="TextBox 33"/>
              <p:cNvSpPr txBox="1">
                <a:spLocks noRot="1" noChangeAspect="1" noMove="1" noResize="1" noEditPoints="1" noAdjustHandles="1" noChangeArrowheads="1" noChangeShapeType="1" noTextEdit="1"/>
              </p:cNvSpPr>
              <p:nvPr/>
            </p:nvSpPr>
            <p:spPr>
              <a:xfrm>
                <a:off x="228600" y="3619966"/>
                <a:ext cx="8686800" cy="1241558"/>
              </a:xfrm>
              <a:prstGeom prst="rect">
                <a:avLst/>
              </a:prstGeom>
              <a:blipFill rotWithShape="1">
                <a:blip r:embed="rId3"/>
                <a:stretch>
                  <a:fillRect/>
                </a:stretch>
              </a:blipFill>
            </p:spPr>
            <p:txBody>
              <a:bodyPr/>
              <a:lstStyle/>
              <a:p>
                <a:r>
                  <a:rPr lang="en-US">
                    <a:noFill/>
                  </a:rPr>
                  <a:t> </a:t>
                </a:r>
              </a:p>
            </p:txBody>
          </p:sp>
        </mc:Fallback>
      </mc:AlternateContent>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4526" y="2795483"/>
            <a:ext cx="2720874" cy="1648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74455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par>
                                <p:cTn id="27" presetID="10" presetClass="entr" presetSubtype="0" fill="hold" nodeType="withEffect">
                                  <p:stCondLst>
                                    <p:cond delay="0"/>
                                  </p:stCondLst>
                                  <p:childTnLst>
                                    <p:set>
                                      <p:cBhvr>
                                        <p:cTn id="28" dur="1" fill="hold">
                                          <p:stCondLst>
                                            <p:cond delay="0"/>
                                          </p:stCondLst>
                                        </p:cTn>
                                        <p:tgtEl>
                                          <p:spTgt spid="9218"/>
                                        </p:tgtEl>
                                        <p:attrNameLst>
                                          <p:attrName>style.visibility</p:attrName>
                                        </p:attrNameLst>
                                      </p:cBhvr>
                                      <p:to>
                                        <p:strVal val="visible"/>
                                      </p:to>
                                    </p:set>
                                    <p:animEffect transition="in" filter="fade">
                                      <p:cBhvr>
                                        <p:cTn id="29"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P spid="33" grpId="0" animBg="1"/>
      <p:bldP spid="3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eaLnBrk="1" hangingPunct="1"/>
            <a:r>
              <a:rPr lang="en-US" sz="4000" dirty="0" smtClean="0"/>
              <a:t>12.3 Surface Area of Pyramids and Cones</a:t>
            </a:r>
          </a:p>
        </p:txBody>
      </p:sp>
      <p:sp>
        <p:nvSpPr>
          <p:cNvPr id="25603" name="Rectangle 3"/>
          <p:cNvSpPr>
            <a:spLocks noGrp="1" noChangeArrowheads="1"/>
          </p:cNvSpPr>
          <p:nvPr>
            <p:ph sz="half" idx="1"/>
          </p:nvPr>
        </p:nvSpPr>
        <p:spPr/>
        <p:txBody>
          <a:bodyPr/>
          <a:lstStyle/>
          <a:p>
            <a:pPr eaLnBrk="1" hangingPunct="1"/>
            <a:r>
              <a:rPr lang="en-US" sz="2800" dirty="0" smtClean="0"/>
              <a:t>Find the surface area of the regular pentagonal pyramid.</a:t>
            </a:r>
          </a:p>
        </p:txBody>
      </p:sp>
      <p:pic>
        <p:nvPicPr>
          <p:cNvPr id="1024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43350" y="1352550"/>
            <a:ext cx="520065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53704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eaLnBrk="1" hangingPunct="1"/>
            <a:r>
              <a:rPr lang="en-US" sz="4000" dirty="0" smtClean="0"/>
              <a:t>12.3 Surface Area of Pyramids and Cones</a:t>
            </a:r>
          </a:p>
        </p:txBody>
      </p:sp>
      <p:sp>
        <p:nvSpPr>
          <p:cNvPr id="49155" name="Rectangle 3"/>
          <p:cNvSpPr>
            <a:spLocks noGrp="1" noChangeArrowheads="1"/>
          </p:cNvSpPr>
          <p:nvPr>
            <p:ph idx="1"/>
          </p:nvPr>
        </p:nvSpPr>
        <p:spPr/>
        <p:txBody>
          <a:bodyPr>
            <a:normAutofit/>
          </a:bodyPr>
          <a:lstStyle/>
          <a:p>
            <a:pPr eaLnBrk="1" hangingPunct="1">
              <a:lnSpc>
                <a:spcPct val="90000"/>
              </a:lnSpc>
              <a:buFont typeface="Wingdings" pitchFamily="2" charset="2"/>
              <a:buNone/>
            </a:pPr>
            <a:r>
              <a:rPr lang="en-US" dirty="0" smtClean="0"/>
              <a:t>Cones</a:t>
            </a:r>
          </a:p>
          <a:p>
            <a:pPr eaLnBrk="1" hangingPunct="1">
              <a:lnSpc>
                <a:spcPct val="90000"/>
              </a:lnSpc>
            </a:pPr>
            <a:r>
              <a:rPr lang="en-US" dirty="0" smtClean="0"/>
              <a:t>Cones are just like pyramids except the base is a circle</a:t>
            </a:r>
          </a:p>
          <a:p>
            <a:pPr eaLnBrk="1" hangingPunct="1">
              <a:lnSpc>
                <a:spcPct val="90000"/>
              </a:lnSpc>
            </a:pPr>
            <a:r>
              <a:rPr lang="en-US" dirty="0" smtClean="0"/>
              <a:t>Lateral Area = πrℓ </a:t>
            </a:r>
          </a:p>
          <a:p>
            <a:pPr eaLnBrk="1" hangingPunct="1">
              <a:lnSpc>
                <a:spcPct val="90000"/>
              </a:lnSpc>
            </a:pPr>
            <a:endParaRPr lang="en-US" sz="2000" dirty="0" smtClean="0"/>
          </a:p>
        </p:txBody>
      </p:sp>
      <p:sp>
        <p:nvSpPr>
          <p:cNvPr id="44" name="TextBox 43"/>
          <p:cNvSpPr txBox="1"/>
          <p:nvPr/>
        </p:nvSpPr>
        <p:spPr>
          <a:xfrm>
            <a:off x="209550" y="2605266"/>
            <a:ext cx="8686800"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800" dirty="0" smtClean="0"/>
              <a:t>Surface Area of a Right Cone</a:t>
            </a:r>
          </a:p>
        </p:txBody>
      </p:sp>
      <mc:AlternateContent xmlns:mc="http://schemas.openxmlformats.org/markup-compatibility/2006" xmlns:a14="http://schemas.microsoft.com/office/drawing/2010/main">
        <mc:Choice Requires="a14">
          <p:sp>
            <p:nvSpPr>
              <p:cNvPr id="45" name="TextBox 44"/>
              <p:cNvSpPr txBox="1"/>
              <p:nvPr/>
            </p:nvSpPr>
            <p:spPr>
              <a:xfrm>
                <a:off x="209550" y="3126998"/>
                <a:ext cx="8686800" cy="89255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a:rPr>
                        <m:t>𝑆</m:t>
                      </m:r>
                      <m:r>
                        <a:rPr lang="en-US" sz="2600" b="0" i="1" smtClean="0">
                          <a:latin typeface="Cambria Math"/>
                        </a:rPr>
                        <m:t>=</m:t>
                      </m:r>
                      <m:r>
                        <a:rPr lang="en-US" sz="2600" b="0" i="1" smtClean="0">
                          <a:latin typeface="Cambria Math"/>
                        </a:rPr>
                        <m:t>𝜋</m:t>
                      </m:r>
                      <m:sSup>
                        <m:sSupPr>
                          <m:ctrlPr>
                            <a:rPr lang="en-US" sz="2600" b="0" i="1" smtClean="0">
                              <a:latin typeface="Cambria Math" panose="02040503050406030204" pitchFamily="18" charset="0"/>
                            </a:rPr>
                          </m:ctrlPr>
                        </m:sSupPr>
                        <m:e>
                          <m:r>
                            <a:rPr lang="en-US" sz="2600" b="0" i="1" smtClean="0">
                              <a:latin typeface="Cambria Math"/>
                            </a:rPr>
                            <m:t>𝑟</m:t>
                          </m:r>
                        </m:e>
                        <m:sup>
                          <m:r>
                            <a:rPr lang="en-US" sz="2600" b="0" i="1" smtClean="0">
                              <a:latin typeface="Cambria Math"/>
                            </a:rPr>
                            <m:t>2</m:t>
                          </m:r>
                        </m:sup>
                      </m:sSup>
                      <m:r>
                        <a:rPr lang="en-US" sz="2600" b="0" i="1" smtClean="0">
                          <a:latin typeface="Cambria Math"/>
                        </a:rPr>
                        <m:t>+</m:t>
                      </m:r>
                      <m:r>
                        <a:rPr lang="en-US" sz="2600" b="0" i="1" smtClean="0">
                          <a:latin typeface="Cambria Math"/>
                        </a:rPr>
                        <m:t>𝜋</m:t>
                      </m:r>
                      <m:r>
                        <a:rPr lang="en-US" sz="2600" b="0" i="1" smtClean="0">
                          <a:latin typeface="Cambria Math"/>
                        </a:rPr>
                        <m:t>𝑟</m:t>
                      </m:r>
                      <m:r>
                        <a:rPr lang="en-US" sz="2600" b="0" i="1" smtClean="0">
                          <a:latin typeface="Cambria Math"/>
                        </a:rPr>
                        <m:t>ℓ</m:t>
                      </m:r>
                    </m:oMath>
                  </m:oMathPara>
                </a14:m>
                <a:endParaRPr lang="en-US" sz="2600" dirty="0" smtClean="0"/>
              </a:p>
              <a:p>
                <a:r>
                  <a:rPr lang="en-US" sz="2600" dirty="0" smtClean="0"/>
                  <a:t>Where r = base radius, ℓ = slant height</a:t>
                </a:r>
                <a:endParaRPr lang="en-US" sz="2600" dirty="0"/>
              </a:p>
            </p:txBody>
          </p:sp>
        </mc:Choice>
        <mc:Fallback xmlns="">
          <p:sp>
            <p:nvSpPr>
              <p:cNvPr id="45" name="TextBox 44"/>
              <p:cNvSpPr txBox="1">
                <a:spLocks noRot="1" noChangeAspect="1" noMove="1" noResize="1" noEditPoints="1" noAdjustHandles="1" noChangeArrowheads="1" noChangeShapeType="1" noTextEdit="1"/>
              </p:cNvSpPr>
              <p:nvPr/>
            </p:nvSpPr>
            <p:spPr>
              <a:xfrm>
                <a:off x="209550" y="3126998"/>
                <a:ext cx="8686800" cy="892552"/>
              </a:xfrm>
              <a:prstGeom prst="rect">
                <a:avLst/>
              </a:prstGeom>
              <a:blipFill rotWithShape="1">
                <a:blip r:embed="rId3"/>
                <a:stretch>
                  <a:fillRect/>
                </a:stretch>
              </a:blipFill>
            </p:spPr>
            <p:txBody>
              <a:bodyPr/>
              <a:lstStyle/>
              <a:p>
                <a:r>
                  <a:rPr lang="en-US">
                    <a:noFill/>
                  </a:rPr>
                  <a:t> </a:t>
                </a:r>
              </a:p>
            </p:txBody>
          </p:sp>
        </mc:Fallback>
      </mc:AlternateContent>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6577" y="2161154"/>
            <a:ext cx="2231049" cy="176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297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par>
                                <p:cTn id="23" presetID="10" presetClass="entr" presetSubtype="0" fill="hold" nodeType="withEffect">
                                  <p:stCondLst>
                                    <p:cond delay="0"/>
                                  </p:stCondLst>
                                  <p:childTnLst>
                                    <p:set>
                                      <p:cBhvr>
                                        <p:cTn id="24" dur="1" fill="hold">
                                          <p:stCondLst>
                                            <p:cond delay="0"/>
                                          </p:stCondLst>
                                        </p:cTn>
                                        <p:tgtEl>
                                          <p:spTgt spid="11266"/>
                                        </p:tgtEl>
                                        <p:attrNameLst>
                                          <p:attrName>style.visibility</p:attrName>
                                        </p:attrNameLst>
                                      </p:cBhvr>
                                      <p:to>
                                        <p:strVal val="visible"/>
                                      </p:to>
                                    </p:set>
                                    <p:animEffect transition="in" filter="fade">
                                      <p:cBhvr>
                                        <p:cTn id="25"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P spid="44" grpId="0" animBg="1"/>
      <p:bldP spid="4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12.3 Surface Area of Pyramids and Cones</a:t>
            </a:r>
            <a:endParaRPr lang="en-US" dirty="0"/>
          </a:p>
        </p:txBody>
      </p:sp>
      <p:sp>
        <p:nvSpPr>
          <p:cNvPr id="3" name="Content Placeholder 2"/>
          <p:cNvSpPr>
            <a:spLocks noGrp="1"/>
          </p:cNvSpPr>
          <p:nvPr>
            <p:ph sz="half" idx="1"/>
          </p:nvPr>
        </p:nvSpPr>
        <p:spPr>
          <a:xfrm>
            <a:off x="228600" y="1257301"/>
            <a:ext cx="5791200" cy="3337322"/>
          </a:xfrm>
        </p:spPr>
        <p:txBody>
          <a:bodyPr>
            <a:normAutofit lnSpcReduction="10000"/>
          </a:bodyPr>
          <a:lstStyle/>
          <a:p>
            <a:pPr>
              <a:lnSpc>
                <a:spcPct val="90000"/>
              </a:lnSpc>
            </a:pPr>
            <a:r>
              <a:rPr lang="en-US" sz="2000" dirty="0" smtClean="0"/>
              <a:t>Example:  The So-Good Ice Cream Company makes Cluster Cones.  For packaging, they must cover each cone with paper.  If the diameter of the top of each cone is 6 cm and its slant height is 15 cm, what is the area of the paper necessary to cover one cone?</a:t>
            </a:r>
          </a:p>
          <a:p>
            <a:pPr>
              <a:lnSpc>
                <a:spcPct val="90000"/>
              </a:lnSpc>
            </a:pPr>
            <a:endParaRPr lang="en-US" sz="2000" dirty="0"/>
          </a:p>
          <a:p>
            <a:pPr>
              <a:lnSpc>
                <a:spcPct val="90000"/>
              </a:lnSpc>
            </a:pPr>
            <a:endParaRPr lang="en-US" sz="2000" dirty="0" smtClean="0"/>
          </a:p>
          <a:p>
            <a:pPr>
              <a:lnSpc>
                <a:spcPct val="90000"/>
              </a:lnSpc>
            </a:pPr>
            <a:endParaRPr lang="en-US" sz="2000" dirty="0" smtClean="0"/>
          </a:p>
          <a:p>
            <a:r>
              <a:rPr lang="en-US" sz="1800" i="1" dirty="0"/>
              <a:t>814 #2-32 even, 35-39 </a:t>
            </a:r>
            <a:r>
              <a:rPr lang="en-US" sz="1800" i="1" dirty="0" smtClean="0"/>
              <a:t>all = 21</a:t>
            </a:r>
          </a:p>
          <a:p>
            <a:r>
              <a:rPr lang="en-US" sz="1800" i="1" dirty="0" smtClean="0"/>
              <a:t>Extra Credit </a:t>
            </a:r>
            <a:r>
              <a:rPr lang="en-US" sz="1800" i="1" dirty="0"/>
              <a:t>817 #2, </a:t>
            </a:r>
            <a:r>
              <a:rPr lang="en-US" sz="1800" i="1" dirty="0" smtClean="0"/>
              <a:t>6 = +2</a:t>
            </a:r>
            <a:endParaRPr lang="en-US" sz="1800" dirty="0"/>
          </a:p>
        </p:txBody>
      </p:sp>
      <p:pic>
        <p:nvPicPr>
          <p:cNvPr id="12290" name="Picture 2" descr="C:\Documents and Settings\rwright\Local Settings\Temporary Internet Files\Content.IE5\50IFL6MW\MP900447978[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019800" y="1352550"/>
            <a:ext cx="2968826" cy="3337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03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Answers and Quiz</a:t>
            </a:r>
            <a:endParaRPr lang="en-US" dirty="0"/>
          </a:p>
        </p:txBody>
      </p:sp>
      <p:sp>
        <p:nvSpPr>
          <p:cNvPr id="3" name="Content Placeholder 2"/>
          <p:cNvSpPr>
            <a:spLocks noGrp="1"/>
          </p:cNvSpPr>
          <p:nvPr>
            <p:ph idx="1"/>
          </p:nvPr>
        </p:nvSpPr>
        <p:spPr/>
        <p:txBody>
          <a:bodyPr/>
          <a:lstStyle/>
          <a:p>
            <a:r>
              <a:rPr lang="en-US" dirty="0" smtClean="0">
                <a:hlinkClick r:id="rId3" action="ppaction://hlinkpres?slideindex=1&amp;slidetitle="/>
              </a:rPr>
              <a:t>12.3 Answers</a:t>
            </a:r>
            <a:endParaRPr lang="en-US" dirty="0" smtClean="0"/>
          </a:p>
          <a:p>
            <a:endParaRPr lang="en-US" dirty="0"/>
          </a:p>
          <a:p>
            <a:r>
              <a:rPr lang="en-US" dirty="0" smtClean="0">
                <a:hlinkClick r:id="rId4" action="ppaction://hlinkpres?slideindex=1&amp;slidetitle="/>
              </a:rPr>
              <a:t>12.3 Homework Quiz</a:t>
            </a:r>
            <a:endParaRPr lang="en-US" dirty="0"/>
          </a:p>
        </p:txBody>
      </p:sp>
    </p:spTree>
    <p:extLst>
      <p:ext uri="{BB962C8B-B14F-4D97-AF65-F5344CB8AC3E}">
        <p14:creationId xmlns:p14="http://schemas.microsoft.com/office/powerpoint/2010/main" val="38802177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Autofit/>
          </a:bodyPr>
          <a:lstStyle/>
          <a:p>
            <a:pPr eaLnBrk="1" hangingPunct="1"/>
            <a:r>
              <a:rPr lang="en-US" sz="4000" dirty="0" smtClean="0"/>
              <a:t>12.4 Volume of Prisms and Cylinders</a:t>
            </a:r>
          </a:p>
        </p:txBody>
      </p:sp>
      <p:sp>
        <p:nvSpPr>
          <p:cNvPr id="52227" name="Rectangle 3"/>
          <p:cNvSpPr>
            <a:spLocks noGrp="1" noChangeArrowheads="1"/>
          </p:cNvSpPr>
          <p:nvPr>
            <p:ph type="body" idx="1"/>
          </p:nvPr>
        </p:nvSpPr>
        <p:spPr/>
        <p:txBody>
          <a:bodyPr/>
          <a:lstStyle/>
          <a:p>
            <a:pPr eaLnBrk="1" hangingPunct="1"/>
            <a:r>
              <a:rPr lang="en-US" dirty="0" smtClean="0"/>
              <a:t>Create a right prism using geometry cubes</a:t>
            </a:r>
          </a:p>
          <a:p>
            <a:pPr eaLnBrk="1" hangingPunct="1"/>
            <a:r>
              <a:rPr lang="en-US" dirty="0" smtClean="0"/>
              <a:t>Count the lengths of the sides</a:t>
            </a:r>
          </a:p>
          <a:p>
            <a:pPr eaLnBrk="1" hangingPunct="1"/>
            <a:r>
              <a:rPr lang="en-US" dirty="0" smtClean="0"/>
              <a:t>Count the number of cubes.  </a:t>
            </a:r>
          </a:p>
          <a:p>
            <a:pPr eaLnBrk="1" hangingPunct="1"/>
            <a:r>
              <a:rPr lang="en-US" dirty="0" smtClean="0"/>
              <a:t>Remember this to verify the formulas we are learning today. </a:t>
            </a:r>
          </a:p>
        </p:txBody>
      </p:sp>
    </p:spTree>
    <p:extLst>
      <p:ext uri="{BB962C8B-B14F-4D97-AF65-F5344CB8AC3E}">
        <p14:creationId xmlns:p14="http://schemas.microsoft.com/office/powerpoint/2010/main" val="3675163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12.4 Volume of Prisms and Cylinders</a:t>
            </a:r>
          </a:p>
        </p:txBody>
      </p:sp>
      <p:sp>
        <p:nvSpPr>
          <p:cNvPr id="4" name="TextBox 3"/>
          <p:cNvSpPr txBox="1"/>
          <p:nvPr/>
        </p:nvSpPr>
        <p:spPr>
          <a:xfrm>
            <a:off x="228600" y="1288018"/>
            <a:ext cx="8686800"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800" dirty="0" smtClean="0"/>
              <a:t>Volume of a Prism</a:t>
            </a:r>
          </a:p>
        </p:txBody>
      </p:sp>
      <mc:AlternateContent xmlns:mc="http://schemas.openxmlformats.org/markup-compatibility/2006" xmlns:a14="http://schemas.microsoft.com/office/drawing/2010/main">
        <mc:Choice Requires="a14">
          <p:sp>
            <p:nvSpPr>
              <p:cNvPr id="5" name="TextBox 4"/>
              <p:cNvSpPr txBox="1"/>
              <p:nvPr/>
            </p:nvSpPr>
            <p:spPr>
              <a:xfrm>
                <a:off x="228600" y="1831598"/>
                <a:ext cx="8686800" cy="89255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a:rPr>
                        <m:t>𝑉</m:t>
                      </m:r>
                      <m:r>
                        <a:rPr lang="en-US" sz="2600" b="0" i="1" smtClean="0">
                          <a:latin typeface="Cambria Math"/>
                        </a:rPr>
                        <m:t>=</m:t>
                      </m:r>
                      <m:r>
                        <a:rPr lang="en-US" sz="2600" b="0" i="1" smtClean="0">
                          <a:latin typeface="Cambria Math"/>
                        </a:rPr>
                        <m:t>𝐵h</m:t>
                      </m:r>
                    </m:oMath>
                  </m:oMathPara>
                </a14:m>
                <a:endParaRPr lang="en-US" sz="2600" dirty="0" smtClean="0"/>
              </a:p>
              <a:p>
                <a:r>
                  <a:rPr lang="en-US" sz="2600" dirty="0" smtClean="0"/>
                  <a:t>Where B = base area, h = height of prism</a:t>
                </a:r>
                <a:endParaRPr lang="en-US" sz="2600" dirty="0"/>
              </a:p>
            </p:txBody>
          </p:sp>
        </mc:Choice>
        <mc:Fallback xmlns="">
          <p:sp>
            <p:nvSpPr>
              <p:cNvPr id="5" name="TextBox 4"/>
              <p:cNvSpPr txBox="1">
                <a:spLocks noRot="1" noChangeAspect="1" noMove="1" noResize="1" noEditPoints="1" noAdjustHandles="1" noChangeArrowheads="1" noChangeShapeType="1" noTextEdit="1"/>
              </p:cNvSpPr>
              <p:nvPr/>
            </p:nvSpPr>
            <p:spPr>
              <a:xfrm>
                <a:off x="228600" y="1831598"/>
                <a:ext cx="8686800" cy="892552"/>
              </a:xfrm>
              <a:prstGeom prst="rect">
                <a:avLst/>
              </a:prstGeom>
              <a:blipFill rotWithShape="1">
                <a:blip r:embed="rId3"/>
                <a:stretch>
                  <a:fillRect/>
                </a:stretch>
              </a:blipFill>
            </p:spPr>
            <p:txBody>
              <a:bodyPr/>
              <a:lstStyle/>
              <a:p>
                <a:r>
                  <a:rPr lang="en-US">
                    <a:noFill/>
                  </a:rPr>
                  <a:t> </a:t>
                </a:r>
              </a:p>
            </p:txBody>
          </p:sp>
        </mc:Fallback>
      </mc:AlternateContent>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2386" y="1138379"/>
            <a:ext cx="3101615" cy="1490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09550" y="3116818"/>
            <a:ext cx="8686800"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800" dirty="0" smtClean="0"/>
              <a:t>Volume of a Cylinder</a:t>
            </a:r>
          </a:p>
        </p:txBody>
      </p:sp>
      <mc:AlternateContent xmlns:mc="http://schemas.openxmlformats.org/markup-compatibility/2006" xmlns:a14="http://schemas.microsoft.com/office/drawing/2010/main">
        <mc:Choice Requires="a14">
          <p:sp>
            <p:nvSpPr>
              <p:cNvPr id="8" name="TextBox 7"/>
              <p:cNvSpPr txBox="1"/>
              <p:nvPr/>
            </p:nvSpPr>
            <p:spPr>
              <a:xfrm>
                <a:off x="209550" y="3660398"/>
                <a:ext cx="8686800" cy="89255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a:rPr>
                        <m:t>𝑉</m:t>
                      </m:r>
                      <m:r>
                        <a:rPr lang="en-US" sz="2600" b="0" i="1" smtClean="0">
                          <a:latin typeface="Cambria Math"/>
                        </a:rPr>
                        <m:t>=</m:t>
                      </m:r>
                      <m:r>
                        <a:rPr lang="en-US" sz="2600" b="0" i="1" smtClean="0">
                          <a:latin typeface="Cambria Math"/>
                        </a:rPr>
                        <m:t>𝜋</m:t>
                      </m:r>
                      <m:sSup>
                        <m:sSupPr>
                          <m:ctrlPr>
                            <a:rPr lang="en-US" sz="2600" b="0" i="1" smtClean="0">
                              <a:latin typeface="Cambria Math" panose="02040503050406030204" pitchFamily="18" charset="0"/>
                            </a:rPr>
                          </m:ctrlPr>
                        </m:sSupPr>
                        <m:e>
                          <m:r>
                            <a:rPr lang="en-US" sz="2600" b="0" i="1" smtClean="0">
                              <a:latin typeface="Cambria Math"/>
                            </a:rPr>
                            <m:t>𝑟</m:t>
                          </m:r>
                        </m:e>
                        <m:sup>
                          <m:r>
                            <a:rPr lang="en-US" sz="2600" b="0" i="1" smtClean="0">
                              <a:latin typeface="Cambria Math"/>
                            </a:rPr>
                            <m:t>2</m:t>
                          </m:r>
                        </m:sup>
                      </m:sSup>
                      <m:r>
                        <a:rPr lang="en-US" sz="2600" b="0" i="1" smtClean="0">
                          <a:latin typeface="Cambria Math"/>
                        </a:rPr>
                        <m:t>h</m:t>
                      </m:r>
                    </m:oMath>
                  </m:oMathPara>
                </a14:m>
                <a:endParaRPr lang="en-US" sz="2600" dirty="0" smtClean="0"/>
              </a:p>
              <a:p>
                <a:r>
                  <a:rPr lang="en-US" sz="2600" dirty="0" smtClean="0"/>
                  <a:t>Where r = radius, h = height of cylinder</a:t>
                </a:r>
                <a:endParaRPr lang="en-US" sz="2600" dirty="0"/>
              </a:p>
            </p:txBody>
          </p:sp>
        </mc:Choice>
        <mc:Fallback xmlns="">
          <p:sp>
            <p:nvSpPr>
              <p:cNvPr id="8" name="TextBox 7"/>
              <p:cNvSpPr txBox="1">
                <a:spLocks noRot="1" noChangeAspect="1" noMove="1" noResize="1" noEditPoints="1" noAdjustHandles="1" noChangeArrowheads="1" noChangeShapeType="1" noTextEdit="1"/>
              </p:cNvSpPr>
              <p:nvPr/>
            </p:nvSpPr>
            <p:spPr>
              <a:xfrm>
                <a:off x="209550" y="3660398"/>
                <a:ext cx="8686800" cy="892552"/>
              </a:xfrm>
              <a:prstGeom prst="rect">
                <a:avLst/>
              </a:prstGeom>
              <a:blipFill rotWithShape="1">
                <a:blip r:embed="rId5"/>
                <a:stretch>
                  <a:fillRect/>
                </a:stretch>
              </a:blipFill>
            </p:spPr>
            <p:txBody>
              <a:bodyPr/>
              <a:lstStyle/>
              <a:p>
                <a:r>
                  <a:rPr lang="en-US">
                    <a:noFill/>
                  </a:rPr>
                  <a:t> </a:t>
                </a:r>
              </a:p>
            </p:txBody>
          </p:sp>
        </mc:Fallback>
      </mc:AlternateContent>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3116817"/>
            <a:ext cx="3505200" cy="159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49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fade">
                                      <p:cBhvr>
                                        <p:cTn id="2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12.1 Explore Solids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Polyhedron</a:t>
            </a:r>
          </a:p>
          <a:p>
            <a:pPr lvl="1"/>
            <a:r>
              <a:rPr lang="en-US" dirty="0" smtClean="0"/>
              <a:t>Solid with polygonal sides</a:t>
            </a:r>
          </a:p>
          <a:p>
            <a:pPr lvl="1"/>
            <a:r>
              <a:rPr lang="en-US" dirty="0" smtClean="0"/>
              <a:t>Flat sides</a:t>
            </a:r>
          </a:p>
          <a:p>
            <a:r>
              <a:rPr lang="en-US" dirty="0" smtClean="0"/>
              <a:t>Face</a:t>
            </a:r>
          </a:p>
          <a:p>
            <a:pPr lvl="1"/>
            <a:r>
              <a:rPr lang="en-US" dirty="0" smtClean="0"/>
              <a:t>Side</a:t>
            </a:r>
          </a:p>
          <a:p>
            <a:r>
              <a:rPr lang="en-US" dirty="0" smtClean="0"/>
              <a:t>Edge</a:t>
            </a:r>
          </a:p>
          <a:p>
            <a:pPr lvl="1"/>
            <a:r>
              <a:rPr lang="en-US" dirty="0" smtClean="0"/>
              <a:t>Line segment</a:t>
            </a:r>
          </a:p>
          <a:p>
            <a:r>
              <a:rPr lang="en-US" dirty="0" smtClean="0"/>
              <a:t>Vertex</a:t>
            </a:r>
          </a:p>
          <a:p>
            <a:pPr lvl="1"/>
            <a:r>
              <a:rPr lang="en-US" dirty="0" smtClean="0"/>
              <a:t>Corner</a:t>
            </a:r>
            <a:endParaRPr lang="en-US" dirty="0"/>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71563" y="1352550"/>
            <a:ext cx="5739063" cy="35623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940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12.4 Volume of Prisms and Cylinders</a:t>
            </a:r>
          </a:p>
        </p:txBody>
      </p:sp>
      <p:sp>
        <p:nvSpPr>
          <p:cNvPr id="3" name="Content Placeholder 2"/>
          <p:cNvSpPr>
            <a:spLocks noGrp="1"/>
          </p:cNvSpPr>
          <p:nvPr>
            <p:ph idx="1"/>
          </p:nvPr>
        </p:nvSpPr>
        <p:spPr/>
        <p:txBody>
          <a:bodyPr/>
          <a:lstStyle/>
          <a:p>
            <a:r>
              <a:rPr lang="en-US" dirty="0" smtClean="0"/>
              <a:t>Find the volume of the figure</a:t>
            </a:r>
            <a:endParaRPr lang="en-US" dirty="0"/>
          </a:p>
        </p:txBody>
      </p:sp>
      <p:pic>
        <p:nvPicPr>
          <p:cNvPr id="307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9525" y="1047750"/>
            <a:ext cx="532447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39372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Autofit/>
          </a:bodyPr>
          <a:lstStyle/>
          <a:p>
            <a:r>
              <a:rPr lang="en-US" sz="4000" dirty="0"/>
              <a:t>12.4 Volume of Prisms and Cylinders</a:t>
            </a:r>
            <a:endParaRPr lang="en-US" sz="4000" dirty="0" smtClean="0"/>
          </a:p>
        </p:txBody>
      </p:sp>
      <p:sp>
        <p:nvSpPr>
          <p:cNvPr id="53251" name="Rectangle 3"/>
          <p:cNvSpPr>
            <a:spLocks noGrp="1" noChangeArrowheads="1"/>
          </p:cNvSpPr>
          <p:nvPr>
            <p:ph sz="half" idx="2"/>
          </p:nvPr>
        </p:nvSpPr>
        <p:spPr/>
        <p:txBody>
          <a:bodyPr/>
          <a:lstStyle/>
          <a:p>
            <a:pPr eaLnBrk="1" hangingPunct="1"/>
            <a:r>
              <a:rPr lang="en-US" sz="2800" dirty="0" smtClean="0"/>
              <a:t>Find the volume.</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28725"/>
            <a:ext cx="4236294"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4009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Autofit/>
          </a:bodyPr>
          <a:lstStyle/>
          <a:p>
            <a:r>
              <a:rPr lang="en-US" sz="4000" dirty="0"/>
              <a:t>12.4 Volume of Prisms and Cylinders</a:t>
            </a:r>
            <a:endParaRPr lang="en-US" sz="4000" dirty="0" smtClean="0"/>
          </a:p>
        </p:txBody>
      </p:sp>
      <p:pic>
        <p:nvPicPr>
          <p:cNvPr id="56325" name="Picture 5" descr="washers"/>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28600" y="1314450"/>
            <a:ext cx="4267200" cy="3543300"/>
          </a:xfrm>
          <a:noFill/>
        </p:spPr>
      </p:pic>
      <p:sp>
        <p:nvSpPr>
          <p:cNvPr id="56323" name="Rectangle 3"/>
          <p:cNvSpPr>
            <a:spLocks noGrp="1" noChangeArrowheads="1"/>
          </p:cNvSpPr>
          <p:nvPr>
            <p:ph sz="half" idx="2"/>
          </p:nvPr>
        </p:nvSpPr>
        <p:spPr/>
        <p:txBody>
          <a:bodyPr>
            <a:normAutofit lnSpcReduction="10000"/>
          </a:bodyPr>
          <a:lstStyle/>
          <a:p>
            <a:pPr eaLnBrk="1" hangingPunct="1">
              <a:lnSpc>
                <a:spcPct val="90000"/>
              </a:lnSpc>
            </a:pPr>
            <a:r>
              <a:rPr lang="en-US" sz="2800" dirty="0" smtClean="0"/>
              <a:t>There are 150 1-inch washers in a box.  When the washers are stacked, they measure 9 inches in height.  If the inside hole of each washer has a diameter of ¾ inch, find the volume of metal in one washer.</a:t>
            </a:r>
          </a:p>
        </p:txBody>
      </p:sp>
    </p:spTree>
    <p:extLst>
      <p:ext uri="{BB962C8B-B14F-4D97-AF65-F5344CB8AC3E}">
        <p14:creationId xmlns:p14="http://schemas.microsoft.com/office/powerpoint/2010/main" val="38306849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par>
                                <p:cTn id="7" presetID="53" presetClass="entr" presetSubtype="0" fill="hold" nodeType="withEffect">
                                  <p:stCondLst>
                                    <p:cond delay="0"/>
                                  </p:stCondLst>
                                  <p:childTnLst>
                                    <p:set>
                                      <p:cBhvr>
                                        <p:cTn id="8" dur="1" fill="hold">
                                          <p:stCondLst>
                                            <p:cond delay="0"/>
                                          </p:stCondLst>
                                        </p:cTn>
                                        <p:tgtEl>
                                          <p:spTgt spid="56325"/>
                                        </p:tgtEl>
                                        <p:attrNameLst>
                                          <p:attrName>style.visibility</p:attrName>
                                        </p:attrNameLst>
                                      </p:cBhvr>
                                      <p:to>
                                        <p:strVal val="visible"/>
                                      </p:to>
                                    </p:set>
                                    <p:anim calcmode="lin" valueType="num">
                                      <p:cBhvr>
                                        <p:cTn id="9" dur="500" fill="hold"/>
                                        <p:tgtEl>
                                          <p:spTgt spid="56325"/>
                                        </p:tgtEl>
                                        <p:attrNameLst>
                                          <p:attrName>ppt_w</p:attrName>
                                        </p:attrNameLst>
                                      </p:cBhvr>
                                      <p:tavLst>
                                        <p:tav tm="0">
                                          <p:val>
                                            <p:fltVal val="0"/>
                                          </p:val>
                                        </p:tav>
                                        <p:tav tm="100000">
                                          <p:val>
                                            <p:strVal val="#ppt_w"/>
                                          </p:val>
                                        </p:tav>
                                      </p:tavLst>
                                    </p:anim>
                                    <p:anim calcmode="lin" valueType="num">
                                      <p:cBhvr>
                                        <p:cTn id="10" dur="500" fill="hold"/>
                                        <p:tgtEl>
                                          <p:spTgt spid="56325"/>
                                        </p:tgtEl>
                                        <p:attrNameLst>
                                          <p:attrName>ppt_h</p:attrName>
                                        </p:attrNameLst>
                                      </p:cBhvr>
                                      <p:tavLst>
                                        <p:tav tm="0">
                                          <p:val>
                                            <p:fltVal val="0"/>
                                          </p:val>
                                        </p:tav>
                                        <p:tav tm="100000">
                                          <p:val>
                                            <p:strVal val="#ppt_h"/>
                                          </p:val>
                                        </p:tav>
                                      </p:tavLst>
                                    </p:anim>
                                    <p:animEffect transition="in" filter="fade">
                                      <p:cBhvr>
                                        <p:cTn id="11" dur="500"/>
                                        <p:tgtEl>
                                          <p:spTgt spid="56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Autofit/>
          </a:bodyPr>
          <a:lstStyle/>
          <a:p>
            <a:r>
              <a:rPr lang="en-US" sz="4000" dirty="0"/>
              <a:t>12.4 Volume of Prisms and Cylinders</a:t>
            </a:r>
            <a:endParaRPr lang="en-US" sz="4000" dirty="0" smtClean="0"/>
          </a:p>
        </p:txBody>
      </p:sp>
      <p:sp>
        <p:nvSpPr>
          <p:cNvPr id="63491" name="Rectangle 3"/>
          <p:cNvSpPr>
            <a:spLocks noGrp="1" noChangeArrowheads="1"/>
          </p:cNvSpPr>
          <p:nvPr>
            <p:ph sz="half" idx="2"/>
          </p:nvPr>
        </p:nvSpPr>
        <p:spPr>
          <a:xfrm>
            <a:off x="190500" y="2647950"/>
            <a:ext cx="3771900" cy="2097144"/>
          </a:xfrm>
        </p:spPr>
        <p:txBody>
          <a:bodyPr>
            <a:normAutofit fontScale="85000" lnSpcReduction="20000"/>
          </a:bodyPr>
          <a:lstStyle/>
          <a:p>
            <a:pPr eaLnBrk="1" hangingPunct="1"/>
            <a:r>
              <a:rPr lang="en-US" dirty="0" smtClean="0"/>
              <a:t>Find the volume.</a:t>
            </a:r>
          </a:p>
          <a:p>
            <a:pPr eaLnBrk="1" hangingPunct="1"/>
            <a:endParaRPr lang="en-US" dirty="0"/>
          </a:p>
          <a:p>
            <a:pPr eaLnBrk="1" hangingPunct="1"/>
            <a:endParaRPr lang="en-US" dirty="0" smtClean="0"/>
          </a:p>
          <a:p>
            <a:pPr eaLnBrk="1" hangingPunct="1"/>
            <a:endParaRPr lang="en-US" dirty="0" smtClean="0"/>
          </a:p>
          <a:p>
            <a:pPr eaLnBrk="1" hangingPunct="1"/>
            <a:endParaRPr lang="en-US" dirty="0"/>
          </a:p>
          <a:p>
            <a:r>
              <a:rPr lang="en-US" i="1" dirty="0"/>
              <a:t>822 #2-40 </a:t>
            </a:r>
            <a:r>
              <a:rPr lang="en-US" i="1" dirty="0" smtClean="0"/>
              <a:t>even = 20</a:t>
            </a:r>
            <a:endParaRPr lang="en-US" dirty="0" smtClean="0"/>
          </a:p>
        </p:txBody>
      </p:sp>
      <p:sp>
        <p:nvSpPr>
          <p:cNvPr id="46" name="TextBox 45"/>
          <p:cNvSpPr txBox="1"/>
          <p:nvPr/>
        </p:nvSpPr>
        <p:spPr>
          <a:xfrm>
            <a:off x="228600" y="1288018"/>
            <a:ext cx="8686800" cy="492443"/>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600" dirty="0" err="1"/>
              <a:t>Cavalieri’s</a:t>
            </a:r>
            <a:r>
              <a:rPr lang="en-US" sz="2600" dirty="0"/>
              <a:t> Principle</a:t>
            </a:r>
          </a:p>
        </p:txBody>
      </p:sp>
      <p:sp>
        <p:nvSpPr>
          <p:cNvPr id="47" name="TextBox 46"/>
          <p:cNvSpPr txBox="1"/>
          <p:nvPr/>
        </p:nvSpPr>
        <p:spPr>
          <a:xfrm>
            <a:off x="228600" y="1755398"/>
            <a:ext cx="8686800" cy="89255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0" lvl="1"/>
            <a:r>
              <a:rPr lang="en-US" sz="2600" dirty="0"/>
              <a:t>If two solids have the same height and the same cross-sectional area at every level, then they have the same volume</a:t>
            </a:r>
            <a:r>
              <a:rPr lang="en-US" sz="2600" dirty="0" smtClean="0"/>
              <a:t>.</a:t>
            </a:r>
            <a:endParaRPr lang="en-US" sz="2600" dirty="0"/>
          </a:p>
        </p:txBody>
      </p:sp>
      <p:pic>
        <p:nvPicPr>
          <p:cNvPr id="409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10050" y="2540508"/>
            <a:ext cx="4705350" cy="246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9533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491">
                                            <p:txEl>
                                              <p:pRg st="0" end="0"/>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5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34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uiExpand="1" build="p"/>
      <p:bldP spid="46" grpId="0" animBg="1"/>
      <p:bldP spid="4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Answers and Quiz</a:t>
            </a:r>
            <a:endParaRPr lang="en-US" dirty="0"/>
          </a:p>
        </p:txBody>
      </p:sp>
      <p:sp>
        <p:nvSpPr>
          <p:cNvPr id="3" name="Content Placeholder 2"/>
          <p:cNvSpPr>
            <a:spLocks noGrp="1"/>
          </p:cNvSpPr>
          <p:nvPr>
            <p:ph idx="1"/>
          </p:nvPr>
        </p:nvSpPr>
        <p:spPr/>
        <p:txBody>
          <a:bodyPr/>
          <a:lstStyle/>
          <a:p>
            <a:r>
              <a:rPr lang="en-US" dirty="0" smtClean="0">
                <a:hlinkClick r:id="rId3" action="ppaction://hlinkpres?slideindex=1&amp;slidetitle="/>
              </a:rPr>
              <a:t>12. 4 Answers</a:t>
            </a:r>
            <a:endParaRPr lang="en-US" dirty="0" smtClean="0"/>
          </a:p>
          <a:p>
            <a:endParaRPr lang="en-US" dirty="0"/>
          </a:p>
          <a:p>
            <a:r>
              <a:rPr lang="en-US" dirty="0" smtClean="0">
                <a:hlinkClick r:id="rId4" action="ppaction://hlinkpres?slideindex=1&amp;slidetitle="/>
              </a:rPr>
              <a:t>12.4 Homework Quiz</a:t>
            </a:r>
            <a:endParaRPr lang="en-US" dirty="0"/>
          </a:p>
        </p:txBody>
      </p:sp>
    </p:spTree>
    <p:extLst>
      <p:ext uri="{BB962C8B-B14F-4D97-AF65-F5344CB8AC3E}">
        <p14:creationId xmlns:p14="http://schemas.microsoft.com/office/powerpoint/2010/main" val="38802177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12.5 Volume of Pyramids and Cones</a:t>
            </a:r>
            <a:endParaRPr lang="en-US" dirty="0"/>
          </a:p>
        </p:txBody>
      </p:sp>
      <p:sp>
        <p:nvSpPr>
          <p:cNvPr id="6" name="Content Placeholder 5"/>
          <p:cNvSpPr>
            <a:spLocks noGrp="1"/>
          </p:cNvSpPr>
          <p:nvPr>
            <p:ph idx="1"/>
          </p:nvPr>
        </p:nvSpPr>
        <p:spPr/>
        <p:txBody>
          <a:bodyPr/>
          <a:lstStyle/>
          <a:p>
            <a:r>
              <a:rPr lang="en-US" dirty="0"/>
              <a:t>How much ice cream will fill an ice cream cone?  </a:t>
            </a:r>
          </a:p>
          <a:p>
            <a:endParaRPr lang="en-US" dirty="0" smtClean="0"/>
          </a:p>
          <a:p>
            <a:r>
              <a:rPr lang="en-US" dirty="0" smtClean="0"/>
              <a:t>How </a:t>
            </a:r>
            <a:r>
              <a:rPr lang="en-US" dirty="0"/>
              <a:t>could you find out without filling it with ice cream?  </a:t>
            </a:r>
          </a:p>
          <a:p>
            <a:endParaRPr lang="en-US" dirty="0" smtClean="0"/>
          </a:p>
          <a:p>
            <a:r>
              <a:rPr lang="en-US" dirty="0" smtClean="0"/>
              <a:t>What </a:t>
            </a:r>
            <a:r>
              <a:rPr lang="en-US" dirty="0"/>
              <a:t>will you measure?  </a:t>
            </a:r>
          </a:p>
          <a:p>
            <a:endParaRPr lang="en-US" dirty="0"/>
          </a:p>
        </p:txBody>
      </p:sp>
    </p:spTree>
    <p:extLst>
      <p:ext uri="{BB962C8B-B14F-4D97-AF65-F5344CB8AC3E}">
        <p14:creationId xmlns:p14="http://schemas.microsoft.com/office/powerpoint/2010/main" val="111115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12.5 Volume of Pyramids and Cones</a:t>
            </a:r>
          </a:p>
        </p:txBody>
      </p:sp>
      <p:sp>
        <p:nvSpPr>
          <p:cNvPr id="4" name="TextBox 3"/>
          <p:cNvSpPr txBox="1"/>
          <p:nvPr/>
        </p:nvSpPr>
        <p:spPr>
          <a:xfrm>
            <a:off x="228600" y="1288018"/>
            <a:ext cx="8686800"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800" dirty="0" smtClean="0"/>
              <a:t>Volume of a Pyramid</a:t>
            </a:r>
          </a:p>
        </p:txBody>
      </p:sp>
      <mc:AlternateContent xmlns:mc="http://schemas.openxmlformats.org/markup-compatibility/2006" xmlns:a14="http://schemas.microsoft.com/office/drawing/2010/main">
        <mc:Choice Requires="a14">
          <p:sp>
            <p:nvSpPr>
              <p:cNvPr id="5" name="TextBox 4"/>
              <p:cNvSpPr txBox="1"/>
              <p:nvPr/>
            </p:nvSpPr>
            <p:spPr>
              <a:xfrm>
                <a:off x="228600" y="1809750"/>
                <a:ext cx="8686800" cy="124418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a:rPr>
                        <m:t>𝑉</m:t>
                      </m:r>
                      <m:r>
                        <a:rPr lang="en-US" sz="2600" b="0" i="1" smtClean="0">
                          <a:latin typeface="Cambria Math"/>
                        </a:rPr>
                        <m:t>=</m:t>
                      </m:r>
                      <m:f>
                        <m:fPr>
                          <m:ctrlPr>
                            <a:rPr lang="en-US" sz="2600" b="0" i="1" smtClean="0">
                              <a:latin typeface="Cambria Math" panose="02040503050406030204" pitchFamily="18" charset="0"/>
                            </a:rPr>
                          </m:ctrlPr>
                        </m:fPr>
                        <m:num>
                          <m:r>
                            <a:rPr lang="en-US" sz="2600" b="0" i="1" smtClean="0">
                              <a:latin typeface="Cambria Math"/>
                            </a:rPr>
                            <m:t>1</m:t>
                          </m:r>
                        </m:num>
                        <m:den>
                          <m:r>
                            <a:rPr lang="en-US" sz="2600" b="0" i="1" smtClean="0">
                              <a:latin typeface="Cambria Math"/>
                            </a:rPr>
                            <m:t>3</m:t>
                          </m:r>
                        </m:den>
                      </m:f>
                      <m:r>
                        <a:rPr lang="en-US" sz="2600" b="0" i="1" smtClean="0">
                          <a:latin typeface="Cambria Math"/>
                        </a:rPr>
                        <m:t>𝐵h</m:t>
                      </m:r>
                    </m:oMath>
                  </m:oMathPara>
                </a14:m>
                <a:endParaRPr lang="en-US" sz="2600" dirty="0" smtClean="0"/>
              </a:p>
              <a:p>
                <a:r>
                  <a:rPr lang="en-US" sz="2600" dirty="0" smtClean="0"/>
                  <a:t>Where B = base area, h = height of pyramid</a:t>
                </a:r>
                <a:endParaRPr lang="en-US" sz="2600" dirty="0"/>
              </a:p>
            </p:txBody>
          </p:sp>
        </mc:Choice>
        <mc:Fallback xmlns="">
          <p:sp>
            <p:nvSpPr>
              <p:cNvPr id="5" name="TextBox 4"/>
              <p:cNvSpPr txBox="1">
                <a:spLocks noRot="1" noChangeAspect="1" noMove="1" noResize="1" noEditPoints="1" noAdjustHandles="1" noChangeArrowheads="1" noChangeShapeType="1" noTextEdit="1"/>
              </p:cNvSpPr>
              <p:nvPr/>
            </p:nvSpPr>
            <p:spPr>
              <a:xfrm>
                <a:off x="228600" y="1809750"/>
                <a:ext cx="8686800" cy="1244187"/>
              </a:xfrm>
              <a:prstGeom prst="rect">
                <a:avLst/>
              </a:prstGeom>
              <a:blipFill rotWithShape="1">
                <a:blip r:embed="rId3"/>
                <a:stretch>
                  <a:fillRect/>
                </a:stretch>
              </a:blipFill>
            </p:spPr>
            <p:txBody>
              <a:bodyPr/>
              <a:lstStyle/>
              <a:p>
                <a:r>
                  <a:rPr lang="en-US">
                    <a:noFill/>
                  </a:rPr>
                  <a:t> </a:t>
                </a:r>
              </a:p>
            </p:txBody>
          </p:sp>
        </mc:Fallback>
      </mc:AlternateContent>
      <p:sp>
        <p:nvSpPr>
          <p:cNvPr id="6" name="TextBox 5"/>
          <p:cNvSpPr txBox="1"/>
          <p:nvPr/>
        </p:nvSpPr>
        <p:spPr>
          <a:xfrm>
            <a:off x="209550" y="3116818"/>
            <a:ext cx="8686800"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800" dirty="0" smtClean="0"/>
              <a:t>Volume of a Cone</a:t>
            </a:r>
          </a:p>
        </p:txBody>
      </p:sp>
      <mc:AlternateContent xmlns:mc="http://schemas.openxmlformats.org/markup-compatibility/2006" xmlns:a14="http://schemas.microsoft.com/office/drawing/2010/main">
        <mc:Choice Requires="a14">
          <p:sp>
            <p:nvSpPr>
              <p:cNvPr id="7" name="TextBox 6"/>
              <p:cNvSpPr txBox="1"/>
              <p:nvPr/>
            </p:nvSpPr>
            <p:spPr>
              <a:xfrm>
                <a:off x="209550" y="3638550"/>
                <a:ext cx="8686800" cy="124418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a:rPr>
                        <m:t>𝑉</m:t>
                      </m:r>
                      <m:r>
                        <a:rPr lang="en-US" sz="2600" b="0" i="1" smtClean="0">
                          <a:latin typeface="Cambria Math"/>
                        </a:rPr>
                        <m:t>=</m:t>
                      </m:r>
                      <m:f>
                        <m:fPr>
                          <m:ctrlPr>
                            <a:rPr lang="en-US" sz="2600" b="0" i="1" smtClean="0">
                              <a:latin typeface="Cambria Math" panose="02040503050406030204" pitchFamily="18" charset="0"/>
                            </a:rPr>
                          </m:ctrlPr>
                        </m:fPr>
                        <m:num>
                          <m:r>
                            <a:rPr lang="en-US" sz="2600" b="0" i="1" smtClean="0">
                              <a:latin typeface="Cambria Math"/>
                            </a:rPr>
                            <m:t>1</m:t>
                          </m:r>
                        </m:num>
                        <m:den>
                          <m:r>
                            <a:rPr lang="en-US" sz="2600" b="0" i="1" smtClean="0">
                              <a:latin typeface="Cambria Math"/>
                            </a:rPr>
                            <m:t>3</m:t>
                          </m:r>
                        </m:den>
                      </m:f>
                      <m:r>
                        <a:rPr lang="en-US" sz="2600" b="0" i="1" smtClean="0">
                          <a:latin typeface="Cambria Math"/>
                        </a:rPr>
                        <m:t>𝜋</m:t>
                      </m:r>
                      <m:sSup>
                        <m:sSupPr>
                          <m:ctrlPr>
                            <a:rPr lang="en-US" sz="2600" b="0" i="1" smtClean="0">
                              <a:latin typeface="Cambria Math" panose="02040503050406030204" pitchFamily="18" charset="0"/>
                            </a:rPr>
                          </m:ctrlPr>
                        </m:sSupPr>
                        <m:e>
                          <m:r>
                            <a:rPr lang="en-US" sz="2600" b="0" i="1" smtClean="0">
                              <a:latin typeface="Cambria Math"/>
                            </a:rPr>
                            <m:t>𝑟</m:t>
                          </m:r>
                        </m:e>
                        <m:sup>
                          <m:r>
                            <a:rPr lang="en-US" sz="2600" b="0" i="1" smtClean="0">
                              <a:latin typeface="Cambria Math"/>
                            </a:rPr>
                            <m:t>2</m:t>
                          </m:r>
                        </m:sup>
                      </m:sSup>
                      <m:r>
                        <a:rPr lang="en-US" sz="2600" b="0" i="1" smtClean="0">
                          <a:latin typeface="Cambria Math"/>
                        </a:rPr>
                        <m:t>h</m:t>
                      </m:r>
                    </m:oMath>
                  </m:oMathPara>
                </a14:m>
                <a:endParaRPr lang="en-US" sz="2600" dirty="0" smtClean="0"/>
              </a:p>
              <a:p>
                <a:r>
                  <a:rPr lang="en-US" sz="2600" dirty="0" smtClean="0"/>
                  <a:t>Where r = radius, h = height of cone</a:t>
                </a:r>
                <a:endParaRPr lang="en-US" sz="2600" dirty="0"/>
              </a:p>
            </p:txBody>
          </p:sp>
        </mc:Choice>
        <mc:Fallback xmlns="">
          <p:sp>
            <p:nvSpPr>
              <p:cNvPr id="7" name="TextBox 6"/>
              <p:cNvSpPr txBox="1">
                <a:spLocks noRot="1" noChangeAspect="1" noMove="1" noResize="1" noEditPoints="1" noAdjustHandles="1" noChangeArrowheads="1" noChangeShapeType="1" noTextEdit="1"/>
              </p:cNvSpPr>
              <p:nvPr/>
            </p:nvSpPr>
            <p:spPr>
              <a:xfrm>
                <a:off x="209550" y="3638550"/>
                <a:ext cx="8686800" cy="1244187"/>
              </a:xfrm>
              <a:prstGeom prst="rect">
                <a:avLst/>
              </a:prstGeom>
              <a:blipFill rotWithShape="1">
                <a:blip r:embed="rId4"/>
                <a:stretch>
                  <a:fillRect/>
                </a:stretch>
              </a:blipFill>
            </p:spPr>
            <p:txBody>
              <a:bodyPr/>
              <a:lstStyle/>
              <a:p>
                <a:r>
                  <a:rPr lang="en-US">
                    <a:noFill/>
                  </a:rPr>
                  <a:t> </a:t>
                </a:r>
              </a:p>
            </p:txBody>
          </p:sp>
        </mc:Fallback>
      </mc:AlternateContent>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3180" y="535592"/>
            <a:ext cx="3118629" cy="2028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5054" y="3053937"/>
            <a:ext cx="3543236" cy="2025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513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fade">
                                      <p:cBhvr>
                                        <p:cTn id="13" dur="500"/>
                                        <p:tgtEl>
                                          <p:spTgt spid="614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6147"/>
                                        </p:tgtEl>
                                        <p:attrNameLst>
                                          <p:attrName>style.visibility</p:attrName>
                                        </p:attrNameLst>
                                      </p:cBhvr>
                                      <p:to>
                                        <p:strVal val="visible"/>
                                      </p:to>
                                    </p:set>
                                    <p:animEffect transition="in" filter="fade">
                                      <p:cBhvr>
                                        <p:cTn id="24"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12.5 Volume of Pyramids and Cones</a:t>
            </a:r>
          </a:p>
        </p:txBody>
      </p:sp>
      <p:sp>
        <p:nvSpPr>
          <p:cNvPr id="3" name="Content Placeholder 2"/>
          <p:cNvSpPr>
            <a:spLocks noGrp="1"/>
          </p:cNvSpPr>
          <p:nvPr>
            <p:ph idx="1"/>
          </p:nvPr>
        </p:nvSpPr>
        <p:spPr>
          <a:xfrm>
            <a:off x="228600" y="1257300"/>
            <a:ext cx="8610600" cy="3657600"/>
          </a:xfrm>
        </p:spPr>
        <p:txBody>
          <a:bodyPr>
            <a:normAutofit fontScale="85000" lnSpcReduction="20000"/>
          </a:bodyPr>
          <a:lstStyle/>
          <a:p>
            <a:r>
              <a:rPr lang="en-US" dirty="0" smtClean="0"/>
              <a:t>Find the volume.</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i="1" dirty="0"/>
              <a:t>832 #2-30 even, 34, 36, 40, 44-52 </a:t>
            </a:r>
            <a:r>
              <a:rPr lang="en-US" i="1" dirty="0" smtClean="0"/>
              <a:t>even = 23</a:t>
            </a:r>
          </a:p>
          <a:p>
            <a:r>
              <a:rPr lang="en-US" i="1" dirty="0" smtClean="0"/>
              <a:t>Extra Credit </a:t>
            </a:r>
            <a:r>
              <a:rPr lang="en-US" i="1" dirty="0"/>
              <a:t>836 #2, </a:t>
            </a:r>
            <a:r>
              <a:rPr lang="en-US" i="1" dirty="0" smtClean="0"/>
              <a:t>4 = +2</a:t>
            </a:r>
            <a:endParaRPr lang="en-US" dirty="0" smtClean="0"/>
          </a:p>
        </p:txBody>
      </p:sp>
      <p:pic>
        <p:nvPicPr>
          <p:cNvPr id="717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1581150"/>
            <a:ext cx="2794614"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56404" y="1200150"/>
            <a:ext cx="4381500" cy="250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386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visible"/>
                                      </p:to>
                                    </p:set>
                                    <p:animEffect transition="in" filter="fade">
                                      <p:cBhvr>
                                        <p:cTn id="11" dur="500"/>
                                        <p:tgtEl>
                                          <p:spTgt spid="717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171"/>
                                        </p:tgtEl>
                                        <p:attrNameLst>
                                          <p:attrName>style.visibility</p:attrName>
                                        </p:attrNameLst>
                                      </p:cBhvr>
                                      <p:to>
                                        <p:strVal val="visible"/>
                                      </p:to>
                                    </p:set>
                                    <p:animEffect transition="in" filter="fade">
                                      <p:cBhvr>
                                        <p:cTn id="16" dur="500"/>
                                        <p:tgtEl>
                                          <p:spTgt spid="717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Answers and Quiz</a:t>
            </a:r>
            <a:endParaRPr lang="en-US" dirty="0"/>
          </a:p>
        </p:txBody>
      </p:sp>
      <p:sp>
        <p:nvSpPr>
          <p:cNvPr id="3" name="Content Placeholder 2"/>
          <p:cNvSpPr>
            <a:spLocks noGrp="1"/>
          </p:cNvSpPr>
          <p:nvPr>
            <p:ph idx="1"/>
          </p:nvPr>
        </p:nvSpPr>
        <p:spPr/>
        <p:txBody>
          <a:bodyPr/>
          <a:lstStyle/>
          <a:p>
            <a:r>
              <a:rPr lang="en-US" dirty="0" smtClean="0">
                <a:hlinkClick r:id="rId3" action="ppaction://hlinkpres?slideindex=1&amp;slidetitle="/>
              </a:rPr>
              <a:t>12.5 Answers</a:t>
            </a:r>
            <a:endParaRPr lang="en-US" dirty="0" smtClean="0"/>
          </a:p>
          <a:p>
            <a:endParaRPr lang="en-US" dirty="0"/>
          </a:p>
          <a:p>
            <a:r>
              <a:rPr lang="en-US" dirty="0" smtClean="0">
                <a:hlinkClick r:id="rId4" action="ppaction://hlinkpres?slideindex=1&amp;slidetitle="/>
              </a:rPr>
              <a:t>12.5 Homework Quiz</a:t>
            </a:r>
            <a:endParaRPr lang="en-US" dirty="0"/>
          </a:p>
        </p:txBody>
      </p:sp>
    </p:spTree>
    <p:extLst>
      <p:ext uri="{BB962C8B-B14F-4D97-AF65-F5344CB8AC3E}">
        <p14:creationId xmlns:p14="http://schemas.microsoft.com/office/powerpoint/2010/main" val="38802177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Autofit/>
          </a:bodyPr>
          <a:lstStyle/>
          <a:p>
            <a:r>
              <a:rPr lang="en-US" sz="3600" dirty="0"/>
              <a:t>12.6 Surface Area and Volume of Spheres</a:t>
            </a:r>
            <a:endParaRPr lang="en-US" sz="4000" dirty="0" smtClean="0"/>
          </a:p>
        </p:txBody>
      </p:sp>
      <p:sp>
        <p:nvSpPr>
          <p:cNvPr id="66563" name="Rectangle 3"/>
          <p:cNvSpPr>
            <a:spLocks noGrp="1" noChangeArrowheads="1"/>
          </p:cNvSpPr>
          <p:nvPr>
            <p:ph type="body" idx="1"/>
          </p:nvPr>
        </p:nvSpPr>
        <p:spPr>
          <a:xfrm>
            <a:off x="457200" y="1371600"/>
            <a:ext cx="5029200" cy="3543300"/>
          </a:xfrm>
        </p:spPr>
        <p:txBody>
          <a:bodyPr>
            <a:normAutofit fontScale="92500" lnSpcReduction="20000"/>
          </a:bodyPr>
          <a:lstStyle/>
          <a:p>
            <a:pPr eaLnBrk="1" hangingPunct="1">
              <a:lnSpc>
                <a:spcPct val="90000"/>
              </a:lnSpc>
              <a:buFont typeface="Wingdings" pitchFamily="2" charset="2"/>
              <a:buNone/>
            </a:pPr>
            <a:r>
              <a:rPr lang="en-US" dirty="0" smtClean="0"/>
              <a:t>Terms</a:t>
            </a:r>
          </a:p>
          <a:p>
            <a:pPr eaLnBrk="1" hangingPunct="1">
              <a:lnSpc>
                <a:spcPct val="90000"/>
              </a:lnSpc>
            </a:pPr>
            <a:r>
              <a:rPr lang="en-US" b="1" dirty="0" smtClean="0"/>
              <a:t>Sphere</a:t>
            </a:r>
            <a:r>
              <a:rPr lang="en-US" dirty="0" smtClean="0"/>
              <a:t> </a:t>
            </a:r>
            <a:r>
              <a:rPr lang="en-US" dirty="0" smtClean="0">
                <a:sym typeface="Wingdings" pitchFamily="2" charset="2"/>
              </a:rPr>
              <a:t></a:t>
            </a:r>
            <a:r>
              <a:rPr lang="en-US" dirty="0" smtClean="0"/>
              <a:t> all points equidistant from center</a:t>
            </a:r>
          </a:p>
          <a:p>
            <a:pPr eaLnBrk="1" hangingPunct="1">
              <a:lnSpc>
                <a:spcPct val="90000"/>
              </a:lnSpc>
            </a:pPr>
            <a:r>
              <a:rPr lang="en-US" b="1" dirty="0" smtClean="0"/>
              <a:t>Radius</a:t>
            </a:r>
            <a:r>
              <a:rPr lang="en-US" dirty="0" smtClean="0"/>
              <a:t> </a:t>
            </a:r>
            <a:r>
              <a:rPr lang="en-US" dirty="0" smtClean="0">
                <a:sym typeface="Wingdings" pitchFamily="2" charset="2"/>
              </a:rPr>
              <a:t></a:t>
            </a:r>
            <a:r>
              <a:rPr lang="en-US" dirty="0" smtClean="0"/>
              <a:t> segment from center to surface</a:t>
            </a:r>
          </a:p>
          <a:p>
            <a:pPr eaLnBrk="1" hangingPunct="1">
              <a:lnSpc>
                <a:spcPct val="90000"/>
              </a:lnSpc>
            </a:pPr>
            <a:r>
              <a:rPr lang="en-US" b="1" dirty="0" smtClean="0"/>
              <a:t>Chord</a:t>
            </a:r>
            <a:r>
              <a:rPr lang="en-US" dirty="0" smtClean="0"/>
              <a:t> </a:t>
            </a:r>
            <a:r>
              <a:rPr lang="en-US" dirty="0" smtClean="0">
                <a:sym typeface="Wingdings" pitchFamily="2" charset="2"/>
              </a:rPr>
              <a:t></a:t>
            </a:r>
            <a:r>
              <a:rPr lang="en-US" dirty="0" smtClean="0"/>
              <a:t> segment that connects two points on the sphere</a:t>
            </a:r>
          </a:p>
          <a:p>
            <a:pPr eaLnBrk="1" hangingPunct="1">
              <a:lnSpc>
                <a:spcPct val="90000"/>
              </a:lnSpc>
            </a:pPr>
            <a:r>
              <a:rPr lang="en-US" b="1" dirty="0" smtClean="0"/>
              <a:t>Diameter</a:t>
            </a:r>
            <a:r>
              <a:rPr lang="en-US" dirty="0" smtClean="0"/>
              <a:t> </a:t>
            </a:r>
            <a:r>
              <a:rPr lang="en-US" dirty="0" smtClean="0">
                <a:sym typeface="Wingdings" pitchFamily="2" charset="2"/>
              </a:rPr>
              <a:t></a:t>
            </a:r>
            <a:r>
              <a:rPr lang="en-US" dirty="0" smtClean="0"/>
              <a:t> chord contains the center of </a:t>
            </a:r>
            <a:r>
              <a:rPr lang="en-US" smtClean="0"/>
              <a:t>the sphere</a:t>
            </a:r>
            <a:endParaRPr lang="en-US" dirty="0" smtClean="0"/>
          </a:p>
          <a:p>
            <a:pPr eaLnBrk="1" hangingPunct="1">
              <a:lnSpc>
                <a:spcPct val="90000"/>
              </a:lnSpc>
            </a:pPr>
            <a:r>
              <a:rPr lang="en-US" b="1" dirty="0" smtClean="0"/>
              <a:t>Tangent</a:t>
            </a:r>
            <a:r>
              <a:rPr lang="en-US" dirty="0" smtClean="0"/>
              <a:t> </a:t>
            </a:r>
            <a:r>
              <a:rPr lang="en-US" dirty="0" smtClean="0">
                <a:sym typeface="Wingdings" pitchFamily="2" charset="2"/>
              </a:rPr>
              <a:t></a:t>
            </a:r>
            <a:r>
              <a:rPr lang="en-US" dirty="0" smtClean="0"/>
              <a:t> line that intersects the sphere in exactly one place </a:t>
            </a:r>
          </a:p>
        </p:txBody>
      </p:sp>
      <p:pic>
        <p:nvPicPr>
          <p:cNvPr id="33796" name="Picture 4" descr="sphe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771650"/>
            <a:ext cx="35052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Line 6"/>
          <p:cNvSpPr>
            <a:spLocks noChangeShapeType="1"/>
          </p:cNvSpPr>
          <p:nvPr/>
        </p:nvSpPr>
        <p:spPr bwMode="auto">
          <a:xfrm>
            <a:off x="7010400" y="3333750"/>
            <a:ext cx="10668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67" name="Line 7"/>
          <p:cNvSpPr>
            <a:spLocks noChangeShapeType="1"/>
          </p:cNvSpPr>
          <p:nvPr/>
        </p:nvSpPr>
        <p:spPr bwMode="auto">
          <a:xfrm>
            <a:off x="6096000" y="3790950"/>
            <a:ext cx="1600200" cy="408814"/>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69" name="Line 9"/>
          <p:cNvSpPr>
            <a:spLocks noChangeShapeType="1"/>
          </p:cNvSpPr>
          <p:nvPr/>
        </p:nvSpPr>
        <p:spPr bwMode="auto">
          <a:xfrm flipV="1">
            <a:off x="5334000" y="1737431"/>
            <a:ext cx="2286000" cy="1062919"/>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6995930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563">
                                            <p:txEl>
                                              <p:pRg st="2" end="2"/>
                                            </p:txEl>
                                          </p:spTgt>
                                        </p:tgtEl>
                                        <p:attrNameLst>
                                          <p:attrName>style.visibility</p:attrName>
                                        </p:attrNameLst>
                                      </p:cBhvr>
                                      <p:to>
                                        <p:strVal val="visible"/>
                                      </p:to>
                                    </p:set>
                                  </p:childTnLst>
                                </p:cTn>
                              </p:par>
                            </p:childTnLst>
                          </p:cTn>
                        </p:par>
                        <p:par>
                          <p:cTn id="15" fill="hold" nodeType="afterGroup">
                            <p:stCondLst>
                              <p:cond delay="0"/>
                            </p:stCondLst>
                            <p:childTnLst>
                              <p:par>
                                <p:cTn id="16" presetID="26" presetClass="entr" presetSubtype="0" fill="hold" grpId="0" nodeType="afterEffect">
                                  <p:stCondLst>
                                    <p:cond delay="0"/>
                                  </p:stCondLst>
                                  <p:childTnLst>
                                    <p:set>
                                      <p:cBhvr>
                                        <p:cTn id="17" dur="1" fill="hold">
                                          <p:stCondLst>
                                            <p:cond delay="0"/>
                                          </p:stCondLst>
                                        </p:cTn>
                                        <p:tgtEl>
                                          <p:spTgt spid="66566"/>
                                        </p:tgtEl>
                                        <p:attrNameLst>
                                          <p:attrName>style.visibility</p:attrName>
                                        </p:attrNameLst>
                                      </p:cBhvr>
                                      <p:to>
                                        <p:strVal val="visible"/>
                                      </p:to>
                                    </p:set>
                                    <p:animEffect transition="in" filter="wipe(down)">
                                      <p:cBhvr>
                                        <p:cTn id="18" dur="580">
                                          <p:stCondLst>
                                            <p:cond delay="0"/>
                                          </p:stCondLst>
                                        </p:cTn>
                                        <p:tgtEl>
                                          <p:spTgt spid="66566"/>
                                        </p:tgtEl>
                                      </p:cBhvr>
                                    </p:animEffect>
                                    <p:anim calcmode="lin" valueType="num">
                                      <p:cBhvr>
                                        <p:cTn id="19" dur="1822" tmFilter="0,0; 0.14,0.36; 0.43,0.73; 0.71,0.91; 1.0,1.0">
                                          <p:stCondLst>
                                            <p:cond delay="0"/>
                                          </p:stCondLst>
                                        </p:cTn>
                                        <p:tgtEl>
                                          <p:spTgt spid="66566"/>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66566"/>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66566"/>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66566"/>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66566"/>
                                        </p:tgtEl>
                                        <p:attrNameLst>
                                          <p:attrName>ppt_y</p:attrName>
                                        </p:attrNameLst>
                                      </p:cBhvr>
                                      <p:tavLst>
                                        <p:tav tm="0" fmla="#ppt_y-sin(pi*$)/81">
                                          <p:val>
                                            <p:fltVal val="0"/>
                                          </p:val>
                                        </p:tav>
                                        <p:tav tm="100000">
                                          <p:val>
                                            <p:fltVal val="1"/>
                                          </p:val>
                                        </p:tav>
                                      </p:tavLst>
                                    </p:anim>
                                    <p:animScale>
                                      <p:cBhvr>
                                        <p:cTn id="24" dur="26">
                                          <p:stCondLst>
                                            <p:cond delay="650"/>
                                          </p:stCondLst>
                                        </p:cTn>
                                        <p:tgtEl>
                                          <p:spTgt spid="66566"/>
                                        </p:tgtEl>
                                      </p:cBhvr>
                                      <p:to x="100000" y="60000"/>
                                    </p:animScale>
                                    <p:animScale>
                                      <p:cBhvr>
                                        <p:cTn id="25" dur="166" decel="50000">
                                          <p:stCondLst>
                                            <p:cond delay="676"/>
                                          </p:stCondLst>
                                        </p:cTn>
                                        <p:tgtEl>
                                          <p:spTgt spid="66566"/>
                                        </p:tgtEl>
                                      </p:cBhvr>
                                      <p:to x="100000" y="100000"/>
                                    </p:animScale>
                                    <p:animScale>
                                      <p:cBhvr>
                                        <p:cTn id="26" dur="26">
                                          <p:stCondLst>
                                            <p:cond delay="1312"/>
                                          </p:stCondLst>
                                        </p:cTn>
                                        <p:tgtEl>
                                          <p:spTgt spid="66566"/>
                                        </p:tgtEl>
                                      </p:cBhvr>
                                      <p:to x="100000" y="80000"/>
                                    </p:animScale>
                                    <p:animScale>
                                      <p:cBhvr>
                                        <p:cTn id="27" dur="166" decel="50000">
                                          <p:stCondLst>
                                            <p:cond delay="1338"/>
                                          </p:stCondLst>
                                        </p:cTn>
                                        <p:tgtEl>
                                          <p:spTgt spid="66566"/>
                                        </p:tgtEl>
                                      </p:cBhvr>
                                      <p:to x="100000" y="100000"/>
                                    </p:animScale>
                                    <p:animScale>
                                      <p:cBhvr>
                                        <p:cTn id="28" dur="26">
                                          <p:stCondLst>
                                            <p:cond delay="1642"/>
                                          </p:stCondLst>
                                        </p:cTn>
                                        <p:tgtEl>
                                          <p:spTgt spid="66566"/>
                                        </p:tgtEl>
                                      </p:cBhvr>
                                      <p:to x="100000" y="90000"/>
                                    </p:animScale>
                                    <p:animScale>
                                      <p:cBhvr>
                                        <p:cTn id="29" dur="166" decel="50000">
                                          <p:stCondLst>
                                            <p:cond delay="1668"/>
                                          </p:stCondLst>
                                        </p:cTn>
                                        <p:tgtEl>
                                          <p:spTgt spid="66566"/>
                                        </p:tgtEl>
                                      </p:cBhvr>
                                      <p:to x="100000" y="100000"/>
                                    </p:animScale>
                                    <p:animScale>
                                      <p:cBhvr>
                                        <p:cTn id="30" dur="26">
                                          <p:stCondLst>
                                            <p:cond delay="1808"/>
                                          </p:stCondLst>
                                        </p:cTn>
                                        <p:tgtEl>
                                          <p:spTgt spid="66566"/>
                                        </p:tgtEl>
                                      </p:cBhvr>
                                      <p:to x="100000" y="95000"/>
                                    </p:animScale>
                                    <p:animScale>
                                      <p:cBhvr>
                                        <p:cTn id="31" dur="166" decel="50000">
                                          <p:stCondLst>
                                            <p:cond delay="1834"/>
                                          </p:stCondLst>
                                        </p:cTn>
                                        <p:tgtEl>
                                          <p:spTgt spid="66566"/>
                                        </p:tgtEl>
                                      </p:cBhvr>
                                      <p:to x="100000" y="100000"/>
                                    </p:animScale>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6563">
                                            <p:txEl>
                                              <p:pRg st="3" end="3"/>
                                            </p:txEl>
                                          </p:spTgt>
                                        </p:tgtEl>
                                        <p:attrNameLst>
                                          <p:attrName>style.visibility</p:attrName>
                                        </p:attrNameLst>
                                      </p:cBhvr>
                                      <p:to>
                                        <p:strVal val="visible"/>
                                      </p:to>
                                    </p:set>
                                  </p:childTnLst>
                                </p:cTn>
                              </p:par>
                            </p:childTnLst>
                          </p:cTn>
                        </p:par>
                        <p:par>
                          <p:cTn id="36" fill="hold" nodeType="afterGroup">
                            <p:stCondLst>
                              <p:cond delay="0"/>
                            </p:stCondLst>
                            <p:childTnLst>
                              <p:par>
                                <p:cTn id="37" presetID="26" presetClass="entr" presetSubtype="0" fill="hold" grpId="0" nodeType="afterEffect">
                                  <p:stCondLst>
                                    <p:cond delay="0"/>
                                  </p:stCondLst>
                                  <p:childTnLst>
                                    <p:set>
                                      <p:cBhvr>
                                        <p:cTn id="38" dur="1" fill="hold">
                                          <p:stCondLst>
                                            <p:cond delay="0"/>
                                          </p:stCondLst>
                                        </p:cTn>
                                        <p:tgtEl>
                                          <p:spTgt spid="66567"/>
                                        </p:tgtEl>
                                        <p:attrNameLst>
                                          <p:attrName>style.visibility</p:attrName>
                                        </p:attrNameLst>
                                      </p:cBhvr>
                                      <p:to>
                                        <p:strVal val="visible"/>
                                      </p:to>
                                    </p:set>
                                    <p:animEffect transition="in" filter="wipe(down)">
                                      <p:cBhvr>
                                        <p:cTn id="39" dur="580">
                                          <p:stCondLst>
                                            <p:cond delay="0"/>
                                          </p:stCondLst>
                                        </p:cTn>
                                        <p:tgtEl>
                                          <p:spTgt spid="66567"/>
                                        </p:tgtEl>
                                      </p:cBhvr>
                                    </p:animEffect>
                                    <p:anim calcmode="lin" valueType="num">
                                      <p:cBhvr>
                                        <p:cTn id="40" dur="1822" tmFilter="0,0; 0.14,0.36; 0.43,0.73; 0.71,0.91; 1.0,1.0">
                                          <p:stCondLst>
                                            <p:cond delay="0"/>
                                          </p:stCondLst>
                                        </p:cTn>
                                        <p:tgtEl>
                                          <p:spTgt spid="6656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656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656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656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6567"/>
                                        </p:tgtEl>
                                        <p:attrNameLst>
                                          <p:attrName>ppt_y</p:attrName>
                                        </p:attrNameLst>
                                      </p:cBhvr>
                                      <p:tavLst>
                                        <p:tav tm="0" fmla="#ppt_y-sin(pi*$)/81">
                                          <p:val>
                                            <p:fltVal val="0"/>
                                          </p:val>
                                        </p:tav>
                                        <p:tav tm="100000">
                                          <p:val>
                                            <p:fltVal val="1"/>
                                          </p:val>
                                        </p:tav>
                                      </p:tavLst>
                                    </p:anim>
                                    <p:animScale>
                                      <p:cBhvr>
                                        <p:cTn id="45" dur="26">
                                          <p:stCondLst>
                                            <p:cond delay="650"/>
                                          </p:stCondLst>
                                        </p:cTn>
                                        <p:tgtEl>
                                          <p:spTgt spid="66567"/>
                                        </p:tgtEl>
                                      </p:cBhvr>
                                      <p:to x="100000" y="60000"/>
                                    </p:animScale>
                                    <p:animScale>
                                      <p:cBhvr>
                                        <p:cTn id="46" dur="166" decel="50000">
                                          <p:stCondLst>
                                            <p:cond delay="676"/>
                                          </p:stCondLst>
                                        </p:cTn>
                                        <p:tgtEl>
                                          <p:spTgt spid="66567"/>
                                        </p:tgtEl>
                                      </p:cBhvr>
                                      <p:to x="100000" y="100000"/>
                                    </p:animScale>
                                    <p:animScale>
                                      <p:cBhvr>
                                        <p:cTn id="47" dur="26">
                                          <p:stCondLst>
                                            <p:cond delay="1312"/>
                                          </p:stCondLst>
                                        </p:cTn>
                                        <p:tgtEl>
                                          <p:spTgt spid="66567"/>
                                        </p:tgtEl>
                                      </p:cBhvr>
                                      <p:to x="100000" y="80000"/>
                                    </p:animScale>
                                    <p:animScale>
                                      <p:cBhvr>
                                        <p:cTn id="48" dur="166" decel="50000">
                                          <p:stCondLst>
                                            <p:cond delay="1338"/>
                                          </p:stCondLst>
                                        </p:cTn>
                                        <p:tgtEl>
                                          <p:spTgt spid="66567"/>
                                        </p:tgtEl>
                                      </p:cBhvr>
                                      <p:to x="100000" y="100000"/>
                                    </p:animScale>
                                    <p:animScale>
                                      <p:cBhvr>
                                        <p:cTn id="49" dur="26">
                                          <p:stCondLst>
                                            <p:cond delay="1642"/>
                                          </p:stCondLst>
                                        </p:cTn>
                                        <p:tgtEl>
                                          <p:spTgt spid="66567"/>
                                        </p:tgtEl>
                                      </p:cBhvr>
                                      <p:to x="100000" y="90000"/>
                                    </p:animScale>
                                    <p:animScale>
                                      <p:cBhvr>
                                        <p:cTn id="50" dur="166" decel="50000">
                                          <p:stCondLst>
                                            <p:cond delay="1668"/>
                                          </p:stCondLst>
                                        </p:cTn>
                                        <p:tgtEl>
                                          <p:spTgt spid="66567"/>
                                        </p:tgtEl>
                                      </p:cBhvr>
                                      <p:to x="100000" y="100000"/>
                                    </p:animScale>
                                    <p:animScale>
                                      <p:cBhvr>
                                        <p:cTn id="51" dur="26">
                                          <p:stCondLst>
                                            <p:cond delay="1808"/>
                                          </p:stCondLst>
                                        </p:cTn>
                                        <p:tgtEl>
                                          <p:spTgt spid="66567"/>
                                        </p:tgtEl>
                                      </p:cBhvr>
                                      <p:to x="100000" y="95000"/>
                                    </p:animScale>
                                    <p:animScale>
                                      <p:cBhvr>
                                        <p:cTn id="52" dur="166" decel="50000">
                                          <p:stCondLst>
                                            <p:cond delay="1834"/>
                                          </p:stCondLst>
                                        </p:cTn>
                                        <p:tgtEl>
                                          <p:spTgt spid="66567"/>
                                        </p:tgtEl>
                                      </p:cBhvr>
                                      <p:to x="100000" y="100000"/>
                                    </p:animScale>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6563">
                                            <p:txEl>
                                              <p:pRg st="4" end="4"/>
                                            </p:txEl>
                                          </p:spTgt>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6563">
                                            <p:txEl>
                                              <p:pRg st="5" end="5"/>
                                            </p:txEl>
                                          </p:spTgt>
                                        </p:tgtEl>
                                        <p:attrNameLst>
                                          <p:attrName>style.visibility</p:attrName>
                                        </p:attrNameLst>
                                      </p:cBhvr>
                                      <p:to>
                                        <p:strVal val="visible"/>
                                      </p:to>
                                    </p:set>
                                  </p:childTnLst>
                                </p:cTn>
                              </p:par>
                            </p:childTnLst>
                          </p:cTn>
                        </p:par>
                        <p:par>
                          <p:cTn id="61" fill="hold" nodeType="afterGroup">
                            <p:stCondLst>
                              <p:cond delay="0"/>
                            </p:stCondLst>
                            <p:childTnLst>
                              <p:par>
                                <p:cTn id="62" presetID="26" presetClass="entr" presetSubtype="0" fill="hold" grpId="0" nodeType="afterEffect">
                                  <p:stCondLst>
                                    <p:cond delay="0"/>
                                  </p:stCondLst>
                                  <p:childTnLst>
                                    <p:set>
                                      <p:cBhvr>
                                        <p:cTn id="63" dur="1" fill="hold">
                                          <p:stCondLst>
                                            <p:cond delay="0"/>
                                          </p:stCondLst>
                                        </p:cTn>
                                        <p:tgtEl>
                                          <p:spTgt spid="66569"/>
                                        </p:tgtEl>
                                        <p:attrNameLst>
                                          <p:attrName>style.visibility</p:attrName>
                                        </p:attrNameLst>
                                      </p:cBhvr>
                                      <p:to>
                                        <p:strVal val="visible"/>
                                      </p:to>
                                    </p:set>
                                    <p:animEffect transition="in" filter="wipe(down)">
                                      <p:cBhvr>
                                        <p:cTn id="64" dur="580">
                                          <p:stCondLst>
                                            <p:cond delay="0"/>
                                          </p:stCondLst>
                                        </p:cTn>
                                        <p:tgtEl>
                                          <p:spTgt spid="66569"/>
                                        </p:tgtEl>
                                      </p:cBhvr>
                                    </p:animEffect>
                                    <p:anim calcmode="lin" valueType="num">
                                      <p:cBhvr>
                                        <p:cTn id="65" dur="1822" tmFilter="0,0; 0.14,0.36; 0.43,0.73; 0.71,0.91; 1.0,1.0">
                                          <p:stCondLst>
                                            <p:cond delay="0"/>
                                          </p:stCondLst>
                                        </p:cTn>
                                        <p:tgtEl>
                                          <p:spTgt spid="66569"/>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66569"/>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66569"/>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66569"/>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66569"/>
                                        </p:tgtEl>
                                        <p:attrNameLst>
                                          <p:attrName>ppt_y</p:attrName>
                                        </p:attrNameLst>
                                      </p:cBhvr>
                                      <p:tavLst>
                                        <p:tav tm="0" fmla="#ppt_y-sin(pi*$)/81">
                                          <p:val>
                                            <p:fltVal val="0"/>
                                          </p:val>
                                        </p:tav>
                                        <p:tav tm="100000">
                                          <p:val>
                                            <p:fltVal val="1"/>
                                          </p:val>
                                        </p:tav>
                                      </p:tavLst>
                                    </p:anim>
                                    <p:animScale>
                                      <p:cBhvr>
                                        <p:cTn id="70" dur="26">
                                          <p:stCondLst>
                                            <p:cond delay="650"/>
                                          </p:stCondLst>
                                        </p:cTn>
                                        <p:tgtEl>
                                          <p:spTgt spid="66569"/>
                                        </p:tgtEl>
                                      </p:cBhvr>
                                      <p:to x="100000" y="60000"/>
                                    </p:animScale>
                                    <p:animScale>
                                      <p:cBhvr>
                                        <p:cTn id="71" dur="166" decel="50000">
                                          <p:stCondLst>
                                            <p:cond delay="676"/>
                                          </p:stCondLst>
                                        </p:cTn>
                                        <p:tgtEl>
                                          <p:spTgt spid="66569"/>
                                        </p:tgtEl>
                                      </p:cBhvr>
                                      <p:to x="100000" y="100000"/>
                                    </p:animScale>
                                    <p:animScale>
                                      <p:cBhvr>
                                        <p:cTn id="72" dur="26">
                                          <p:stCondLst>
                                            <p:cond delay="1312"/>
                                          </p:stCondLst>
                                        </p:cTn>
                                        <p:tgtEl>
                                          <p:spTgt spid="66569"/>
                                        </p:tgtEl>
                                      </p:cBhvr>
                                      <p:to x="100000" y="80000"/>
                                    </p:animScale>
                                    <p:animScale>
                                      <p:cBhvr>
                                        <p:cTn id="73" dur="166" decel="50000">
                                          <p:stCondLst>
                                            <p:cond delay="1338"/>
                                          </p:stCondLst>
                                        </p:cTn>
                                        <p:tgtEl>
                                          <p:spTgt spid="66569"/>
                                        </p:tgtEl>
                                      </p:cBhvr>
                                      <p:to x="100000" y="100000"/>
                                    </p:animScale>
                                    <p:animScale>
                                      <p:cBhvr>
                                        <p:cTn id="74" dur="26">
                                          <p:stCondLst>
                                            <p:cond delay="1642"/>
                                          </p:stCondLst>
                                        </p:cTn>
                                        <p:tgtEl>
                                          <p:spTgt spid="66569"/>
                                        </p:tgtEl>
                                      </p:cBhvr>
                                      <p:to x="100000" y="90000"/>
                                    </p:animScale>
                                    <p:animScale>
                                      <p:cBhvr>
                                        <p:cTn id="75" dur="166" decel="50000">
                                          <p:stCondLst>
                                            <p:cond delay="1668"/>
                                          </p:stCondLst>
                                        </p:cTn>
                                        <p:tgtEl>
                                          <p:spTgt spid="66569"/>
                                        </p:tgtEl>
                                      </p:cBhvr>
                                      <p:to x="100000" y="100000"/>
                                    </p:animScale>
                                    <p:animScale>
                                      <p:cBhvr>
                                        <p:cTn id="76" dur="26">
                                          <p:stCondLst>
                                            <p:cond delay="1808"/>
                                          </p:stCondLst>
                                        </p:cTn>
                                        <p:tgtEl>
                                          <p:spTgt spid="66569"/>
                                        </p:tgtEl>
                                      </p:cBhvr>
                                      <p:to x="100000" y="95000"/>
                                    </p:animScale>
                                    <p:animScale>
                                      <p:cBhvr>
                                        <p:cTn id="77" dur="166" decel="50000">
                                          <p:stCondLst>
                                            <p:cond delay="1834"/>
                                          </p:stCondLst>
                                        </p:cTn>
                                        <p:tgtEl>
                                          <p:spTgt spid="6656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P spid="66566" grpId="0" animBg="1"/>
      <p:bldP spid="66567" grpId="0" animBg="1"/>
      <p:bldP spid="6656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r>
              <a:rPr lang="en-US" sz="3600" dirty="0" smtClean="0"/>
              <a:t>12.1 Explore Solids</a:t>
            </a:r>
            <a:endParaRPr lang="en-US" sz="4000" dirty="0" smtClean="0"/>
          </a:p>
        </p:txBody>
      </p:sp>
      <p:pic>
        <p:nvPicPr>
          <p:cNvPr id="14341" name="Picture 5" descr="600px-Octagonal_prism"/>
          <p:cNvPicPr>
            <a:picLocks noGrp="1" noChangeAspect="1" noChangeArrowheads="1"/>
          </p:cNvPicPr>
          <p:nvPr>
            <p:ph idx="1"/>
          </p:nvPr>
        </p:nvPicPr>
        <p:blipFill rotWithShape="1">
          <a:blip r:embed="rId3">
            <a:clrChange>
              <a:clrFrom>
                <a:srgbClr val="F9F9F9"/>
              </a:clrFrom>
              <a:clrTo>
                <a:srgbClr val="F9F9F9">
                  <a:alpha val="0"/>
                </a:srgbClr>
              </a:clrTo>
            </a:clrChange>
            <a:extLst>
              <a:ext uri="{28A0092B-C50C-407E-A947-70E740481C1C}">
                <a14:useLocalDpi xmlns:a14="http://schemas.microsoft.com/office/drawing/2010/main" val="0"/>
              </a:ext>
            </a:extLst>
          </a:blip>
          <a:srcRect t="12500"/>
          <a:stretch/>
        </p:blipFill>
        <p:spPr>
          <a:xfrm>
            <a:off x="5684521" y="877824"/>
            <a:ext cx="3185158" cy="2571750"/>
          </a:xfrm>
          <a:noFill/>
        </p:spPr>
      </p:pic>
      <p:sp>
        <p:nvSpPr>
          <p:cNvPr id="14339" name="Rectangle 3"/>
          <p:cNvSpPr>
            <a:spLocks noGrp="1" noChangeArrowheads="1"/>
          </p:cNvSpPr>
          <p:nvPr>
            <p:ph type="body" sz="half" idx="4294967295"/>
          </p:nvPr>
        </p:nvSpPr>
        <p:spPr>
          <a:xfrm>
            <a:off x="457200" y="1371600"/>
            <a:ext cx="4953000" cy="3543300"/>
          </a:xfrm>
        </p:spPr>
        <p:txBody>
          <a:bodyPr>
            <a:normAutofit fontScale="92500" lnSpcReduction="10000"/>
          </a:bodyPr>
          <a:lstStyle/>
          <a:p>
            <a:pPr eaLnBrk="1" hangingPunct="1">
              <a:lnSpc>
                <a:spcPct val="80000"/>
              </a:lnSpc>
            </a:pPr>
            <a:r>
              <a:rPr lang="en-US" dirty="0" smtClean="0">
                <a:solidFill>
                  <a:schemeClr val="bg1"/>
                </a:solidFill>
              </a:rPr>
              <a:t>Prism </a:t>
            </a:r>
          </a:p>
          <a:p>
            <a:pPr lvl="1">
              <a:lnSpc>
                <a:spcPct val="80000"/>
              </a:lnSpc>
            </a:pPr>
            <a:r>
              <a:rPr lang="en-US" dirty="0" smtClean="0">
                <a:solidFill>
                  <a:schemeClr val="bg1"/>
                </a:solidFill>
              </a:rPr>
              <a:t>Polyhedron with two congruent surfaces on parallel planes (the 2 ends (</a:t>
            </a:r>
            <a:r>
              <a:rPr lang="en-US" b="1" dirty="0" smtClean="0">
                <a:solidFill>
                  <a:schemeClr val="bg1"/>
                </a:solidFill>
              </a:rPr>
              <a:t>bases</a:t>
            </a:r>
            <a:r>
              <a:rPr lang="en-US" dirty="0" smtClean="0">
                <a:solidFill>
                  <a:schemeClr val="bg1"/>
                </a:solidFill>
              </a:rPr>
              <a:t>) are the same)</a:t>
            </a:r>
          </a:p>
          <a:p>
            <a:pPr lvl="1">
              <a:lnSpc>
                <a:spcPct val="80000"/>
              </a:lnSpc>
            </a:pPr>
            <a:r>
              <a:rPr lang="en-US" dirty="0" smtClean="0">
                <a:solidFill>
                  <a:schemeClr val="bg1"/>
                </a:solidFill>
              </a:rPr>
              <a:t>Named by bases (i.e. rectangular prism, triangular prism) </a:t>
            </a:r>
          </a:p>
          <a:p>
            <a:pPr eaLnBrk="1" hangingPunct="1">
              <a:lnSpc>
                <a:spcPct val="80000"/>
              </a:lnSpc>
            </a:pPr>
            <a:r>
              <a:rPr lang="en-US" dirty="0" smtClean="0">
                <a:solidFill>
                  <a:schemeClr val="bg1"/>
                </a:solidFill>
              </a:rPr>
              <a:t>Cylinder </a:t>
            </a:r>
            <a:endParaRPr lang="en-US" dirty="0" smtClean="0">
              <a:solidFill>
                <a:schemeClr val="bg1"/>
              </a:solidFill>
              <a:sym typeface="Wingdings" pitchFamily="2" charset="2"/>
            </a:endParaRPr>
          </a:p>
          <a:p>
            <a:pPr lvl="1">
              <a:lnSpc>
                <a:spcPct val="80000"/>
              </a:lnSpc>
            </a:pPr>
            <a:r>
              <a:rPr lang="en-US" dirty="0" smtClean="0">
                <a:solidFill>
                  <a:schemeClr val="bg1"/>
                </a:solidFill>
              </a:rPr>
              <a:t>Solid with congruent circular bases on parallel planes (not a polyhedron)</a:t>
            </a:r>
          </a:p>
          <a:p>
            <a:pPr eaLnBrk="1" hangingPunct="1">
              <a:lnSpc>
                <a:spcPct val="80000"/>
              </a:lnSpc>
            </a:pPr>
            <a:endParaRPr lang="en-US" dirty="0" smtClean="0">
              <a:solidFill>
                <a:schemeClr val="bg1"/>
              </a:solidFill>
            </a:endParaRPr>
          </a:p>
        </p:txBody>
      </p:sp>
      <p:sp>
        <p:nvSpPr>
          <p:cNvPr id="14342" name="AutoShape 6"/>
          <p:cNvSpPr>
            <a:spLocks noChangeArrowheads="1"/>
          </p:cNvSpPr>
          <p:nvPr/>
        </p:nvSpPr>
        <p:spPr bwMode="auto">
          <a:xfrm>
            <a:off x="6324600" y="3429000"/>
            <a:ext cx="1905000" cy="1371600"/>
          </a:xfrm>
          <a:prstGeom prst="can">
            <a:avLst>
              <a:gd name="adj" fmla="val 25000"/>
            </a:avLst>
          </a:prstGeom>
          <a:solidFill>
            <a:schemeClr val="accent1"/>
          </a:solidFill>
          <a:ln w="9525">
            <a:solidFill>
              <a:schemeClr val="tx1"/>
            </a:solidFill>
            <a:round/>
            <a:headEnd/>
            <a:tailEnd/>
          </a:ln>
        </p:spPr>
        <p:txBody>
          <a:bodyPr wrap="none" anchor="ctr"/>
          <a:lstStyle/>
          <a:p>
            <a:endParaRPr lang="en-US"/>
          </a:p>
        </p:txBody>
      </p:sp>
    </p:spTree>
    <p:extLst>
      <p:ext uri="{BB962C8B-B14F-4D97-AF65-F5344CB8AC3E}">
        <p14:creationId xmlns:p14="http://schemas.microsoft.com/office/powerpoint/2010/main" val="29190856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6" presetClass="entr" presetSubtype="0" fill="hold" nodeType="clickEffect">
                                  <p:stCondLst>
                                    <p:cond delay="0"/>
                                  </p:stCondLst>
                                  <p:childTnLst>
                                    <p:set>
                                      <p:cBhvr>
                                        <p:cTn id="14" dur="1" fill="hold">
                                          <p:stCondLst>
                                            <p:cond delay="0"/>
                                          </p:stCondLst>
                                        </p:cTn>
                                        <p:tgtEl>
                                          <p:spTgt spid="14341"/>
                                        </p:tgtEl>
                                        <p:attrNameLst>
                                          <p:attrName>style.visibility</p:attrName>
                                        </p:attrNameLst>
                                      </p:cBhvr>
                                      <p:to>
                                        <p:strVal val="visible"/>
                                      </p:to>
                                    </p:set>
                                    <p:animEffect transition="in" filter="wipe(down)">
                                      <p:cBhvr>
                                        <p:cTn id="15" dur="580">
                                          <p:stCondLst>
                                            <p:cond delay="0"/>
                                          </p:stCondLst>
                                        </p:cTn>
                                        <p:tgtEl>
                                          <p:spTgt spid="14341"/>
                                        </p:tgtEl>
                                      </p:cBhvr>
                                    </p:animEffect>
                                    <p:anim calcmode="lin" valueType="num">
                                      <p:cBhvr>
                                        <p:cTn id="16" dur="1822" tmFilter="0,0; 0.14,0.36; 0.43,0.73; 0.71,0.91; 1.0,1.0">
                                          <p:stCondLst>
                                            <p:cond delay="0"/>
                                          </p:stCondLst>
                                        </p:cTn>
                                        <p:tgtEl>
                                          <p:spTgt spid="14341"/>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4341"/>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4341"/>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4341"/>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4341"/>
                                        </p:tgtEl>
                                        <p:attrNameLst>
                                          <p:attrName>ppt_y</p:attrName>
                                        </p:attrNameLst>
                                      </p:cBhvr>
                                      <p:tavLst>
                                        <p:tav tm="0" fmla="#ppt_y-sin(pi*$)/81">
                                          <p:val>
                                            <p:fltVal val="0"/>
                                          </p:val>
                                        </p:tav>
                                        <p:tav tm="100000">
                                          <p:val>
                                            <p:fltVal val="1"/>
                                          </p:val>
                                        </p:tav>
                                      </p:tavLst>
                                    </p:anim>
                                    <p:animScale>
                                      <p:cBhvr>
                                        <p:cTn id="21" dur="26">
                                          <p:stCondLst>
                                            <p:cond delay="650"/>
                                          </p:stCondLst>
                                        </p:cTn>
                                        <p:tgtEl>
                                          <p:spTgt spid="14341"/>
                                        </p:tgtEl>
                                      </p:cBhvr>
                                      <p:to x="100000" y="60000"/>
                                    </p:animScale>
                                    <p:animScale>
                                      <p:cBhvr>
                                        <p:cTn id="22" dur="166" decel="50000">
                                          <p:stCondLst>
                                            <p:cond delay="676"/>
                                          </p:stCondLst>
                                        </p:cTn>
                                        <p:tgtEl>
                                          <p:spTgt spid="14341"/>
                                        </p:tgtEl>
                                      </p:cBhvr>
                                      <p:to x="100000" y="100000"/>
                                    </p:animScale>
                                    <p:animScale>
                                      <p:cBhvr>
                                        <p:cTn id="23" dur="26">
                                          <p:stCondLst>
                                            <p:cond delay="1312"/>
                                          </p:stCondLst>
                                        </p:cTn>
                                        <p:tgtEl>
                                          <p:spTgt spid="14341"/>
                                        </p:tgtEl>
                                      </p:cBhvr>
                                      <p:to x="100000" y="80000"/>
                                    </p:animScale>
                                    <p:animScale>
                                      <p:cBhvr>
                                        <p:cTn id="24" dur="166" decel="50000">
                                          <p:stCondLst>
                                            <p:cond delay="1338"/>
                                          </p:stCondLst>
                                        </p:cTn>
                                        <p:tgtEl>
                                          <p:spTgt spid="14341"/>
                                        </p:tgtEl>
                                      </p:cBhvr>
                                      <p:to x="100000" y="100000"/>
                                    </p:animScale>
                                    <p:animScale>
                                      <p:cBhvr>
                                        <p:cTn id="25" dur="26">
                                          <p:stCondLst>
                                            <p:cond delay="1642"/>
                                          </p:stCondLst>
                                        </p:cTn>
                                        <p:tgtEl>
                                          <p:spTgt spid="14341"/>
                                        </p:tgtEl>
                                      </p:cBhvr>
                                      <p:to x="100000" y="90000"/>
                                    </p:animScale>
                                    <p:animScale>
                                      <p:cBhvr>
                                        <p:cTn id="26" dur="166" decel="50000">
                                          <p:stCondLst>
                                            <p:cond delay="1668"/>
                                          </p:stCondLst>
                                        </p:cTn>
                                        <p:tgtEl>
                                          <p:spTgt spid="14341"/>
                                        </p:tgtEl>
                                      </p:cBhvr>
                                      <p:to x="100000" y="100000"/>
                                    </p:animScale>
                                    <p:animScale>
                                      <p:cBhvr>
                                        <p:cTn id="27" dur="26">
                                          <p:stCondLst>
                                            <p:cond delay="1808"/>
                                          </p:stCondLst>
                                        </p:cTn>
                                        <p:tgtEl>
                                          <p:spTgt spid="14341"/>
                                        </p:tgtEl>
                                      </p:cBhvr>
                                      <p:to x="100000" y="95000"/>
                                    </p:animScale>
                                    <p:animScale>
                                      <p:cBhvr>
                                        <p:cTn id="28" dur="166" decel="50000">
                                          <p:stCondLst>
                                            <p:cond delay="1834"/>
                                          </p:stCondLst>
                                        </p:cTn>
                                        <p:tgtEl>
                                          <p:spTgt spid="14341"/>
                                        </p:tgtEl>
                                      </p:cBhvr>
                                      <p:to x="100000" y="100000"/>
                                    </p:animScale>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339">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14342"/>
                                        </p:tgtEl>
                                        <p:attrNameLst>
                                          <p:attrName>style.visibility</p:attrName>
                                        </p:attrNameLst>
                                      </p:cBhvr>
                                      <p:to>
                                        <p:strVal val="visible"/>
                                      </p:to>
                                    </p:set>
                                    <p:animEffect transition="in" filter="wipe(down)">
                                      <p:cBhvr>
                                        <p:cTn id="39" dur="580">
                                          <p:stCondLst>
                                            <p:cond delay="0"/>
                                          </p:stCondLst>
                                        </p:cTn>
                                        <p:tgtEl>
                                          <p:spTgt spid="14342"/>
                                        </p:tgtEl>
                                      </p:cBhvr>
                                    </p:animEffect>
                                    <p:anim calcmode="lin" valueType="num">
                                      <p:cBhvr>
                                        <p:cTn id="40" dur="1822" tmFilter="0,0; 0.14,0.36; 0.43,0.73; 0.71,0.91; 1.0,1.0">
                                          <p:stCondLst>
                                            <p:cond delay="0"/>
                                          </p:stCondLst>
                                        </p:cTn>
                                        <p:tgtEl>
                                          <p:spTgt spid="1434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434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434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434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4342"/>
                                        </p:tgtEl>
                                        <p:attrNameLst>
                                          <p:attrName>ppt_y</p:attrName>
                                        </p:attrNameLst>
                                      </p:cBhvr>
                                      <p:tavLst>
                                        <p:tav tm="0" fmla="#ppt_y-sin(pi*$)/81">
                                          <p:val>
                                            <p:fltVal val="0"/>
                                          </p:val>
                                        </p:tav>
                                        <p:tav tm="100000">
                                          <p:val>
                                            <p:fltVal val="1"/>
                                          </p:val>
                                        </p:tav>
                                      </p:tavLst>
                                    </p:anim>
                                    <p:animScale>
                                      <p:cBhvr>
                                        <p:cTn id="45" dur="26">
                                          <p:stCondLst>
                                            <p:cond delay="650"/>
                                          </p:stCondLst>
                                        </p:cTn>
                                        <p:tgtEl>
                                          <p:spTgt spid="14342"/>
                                        </p:tgtEl>
                                      </p:cBhvr>
                                      <p:to x="100000" y="60000"/>
                                    </p:animScale>
                                    <p:animScale>
                                      <p:cBhvr>
                                        <p:cTn id="46" dur="166" decel="50000">
                                          <p:stCondLst>
                                            <p:cond delay="676"/>
                                          </p:stCondLst>
                                        </p:cTn>
                                        <p:tgtEl>
                                          <p:spTgt spid="14342"/>
                                        </p:tgtEl>
                                      </p:cBhvr>
                                      <p:to x="100000" y="100000"/>
                                    </p:animScale>
                                    <p:animScale>
                                      <p:cBhvr>
                                        <p:cTn id="47" dur="26">
                                          <p:stCondLst>
                                            <p:cond delay="1312"/>
                                          </p:stCondLst>
                                        </p:cTn>
                                        <p:tgtEl>
                                          <p:spTgt spid="14342"/>
                                        </p:tgtEl>
                                      </p:cBhvr>
                                      <p:to x="100000" y="80000"/>
                                    </p:animScale>
                                    <p:animScale>
                                      <p:cBhvr>
                                        <p:cTn id="48" dur="166" decel="50000">
                                          <p:stCondLst>
                                            <p:cond delay="1338"/>
                                          </p:stCondLst>
                                        </p:cTn>
                                        <p:tgtEl>
                                          <p:spTgt spid="14342"/>
                                        </p:tgtEl>
                                      </p:cBhvr>
                                      <p:to x="100000" y="100000"/>
                                    </p:animScale>
                                    <p:animScale>
                                      <p:cBhvr>
                                        <p:cTn id="49" dur="26">
                                          <p:stCondLst>
                                            <p:cond delay="1642"/>
                                          </p:stCondLst>
                                        </p:cTn>
                                        <p:tgtEl>
                                          <p:spTgt spid="14342"/>
                                        </p:tgtEl>
                                      </p:cBhvr>
                                      <p:to x="100000" y="90000"/>
                                    </p:animScale>
                                    <p:animScale>
                                      <p:cBhvr>
                                        <p:cTn id="50" dur="166" decel="50000">
                                          <p:stCondLst>
                                            <p:cond delay="1668"/>
                                          </p:stCondLst>
                                        </p:cTn>
                                        <p:tgtEl>
                                          <p:spTgt spid="14342"/>
                                        </p:tgtEl>
                                      </p:cBhvr>
                                      <p:to x="100000" y="100000"/>
                                    </p:animScale>
                                    <p:animScale>
                                      <p:cBhvr>
                                        <p:cTn id="51" dur="26">
                                          <p:stCondLst>
                                            <p:cond delay="1808"/>
                                          </p:stCondLst>
                                        </p:cTn>
                                        <p:tgtEl>
                                          <p:spTgt spid="14342"/>
                                        </p:tgtEl>
                                      </p:cBhvr>
                                      <p:to x="100000" y="95000"/>
                                    </p:animScale>
                                    <p:animScale>
                                      <p:cBhvr>
                                        <p:cTn id="52" dur="166" decel="50000">
                                          <p:stCondLst>
                                            <p:cond delay="1834"/>
                                          </p:stCondLst>
                                        </p:cTn>
                                        <p:tgtEl>
                                          <p:spTgt spid="143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P spid="1434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Autofit/>
          </a:bodyPr>
          <a:lstStyle/>
          <a:p>
            <a:r>
              <a:rPr lang="en-US" sz="3600" dirty="0"/>
              <a:t>12.6 Surface Area and Volume of Spheres</a:t>
            </a:r>
            <a:endParaRPr lang="en-US" sz="4000" dirty="0" smtClean="0"/>
          </a:p>
        </p:txBody>
      </p:sp>
      <p:pic>
        <p:nvPicPr>
          <p:cNvPr id="34820" name="Picture 7" descr="sphere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42110" y="1714842"/>
            <a:ext cx="3467890" cy="2761907"/>
          </a:xfrm>
          <a:noFill/>
        </p:spPr>
      </p:pic>
      <p:sp>
        <p:nvSpPr>
          <p:cNvPr id="68611" name="Rectangle 3"/>
          <p:cNvSpPr>
            <a:spLocks noGrp="1" noChangeArrowheads="1"/>
          </p:cNvSpPr>
          <p:nvPr>
            <p:ph sz="half" idx="2"/>
          </p:nvPr>
        </p:nvSpPr>
        <p:spPr>
          <a:xfrm>
            <a:off x="4038600" y="1257300"/>
            <a:ext cx="5105400" cy="3657600"/>
          </a:xfrm>
        </p:spPr>
        <p:txBody>
          <a:bodyPr>
            <a:noAutofit/>
          </a:bodyPr>
          <a:lstStyle/>
          <a:p>
            <a:pPr eaLnBrk="1" hangingPunct="1">
              <a:lnSpc>
                <a:spcPct val="90000"/>
              </a:lnSpc>
            </a:pPr>
            <a:r>
              <a:rPr lang="en-US" sz="2000" dirty="0" smtClean="0"/>
              <a:t>Intersections of plane and sphere</a:t>
            </a:r>
          </a:p>
          <a:p>
            <a:pPr lvl="1" eaLnBrk="1" hangingPunct="1">
              <a:lnSpc>
                <a:spcPct val="90000"/>
              </a:lnSpc>
            </a:pPr>
            <a:r>
              <a:rPr lang="en-US" sz="2000" dirty="0" smtClean="0"/>
              <a:t>Point </a:t>
            </a:r>
            <a:r>
              <a:rPr lang="en-US" sz="2000" dirty="0" smtClean="0">
                <a:sym typeface="Wingdings" pitchFamily="2" charset="2"/>
              </a:rPr>
              <a:t></a:t>
            </a:r>
            <a:r>
              <a:rPr lang="en-US" sz="2000" dirty="0" smtClean="0"/>
              <a:t> plane tangent to sphere</a:t>
            </a:r>
          </a:p>
          <a:p>
            <a:pPr lvl="1" eaLnBrk="1" hangingPunct="1">
              <a:lnSpc>
                <a:spcPct val="90000"/>
              </a:lnSpc>
            </a:pPr>
            <a:r>
              <a:rPr lang="en-US" sz="2000" dirty="0" smtClean="0"/>
              <a:t>Circle </a:t>
            </a:r>
            <a:r>
              <a:rPr lang="en-US" sz="2000" dirty="0" smtClean="0">
                <a:sym typeface="Wingdings" pitchFamily="2" charset="2"/>
              </a:rPr>
              <a:t></a:t>
            </a:r>
            <a:r>
              <a:rPr lang="en-US" sz="2000" dirty="0" smtClean="0"/>
              <a:t> plane not tangent to sphere</a:t>
            </a:r>
          </a:p>
          <a:p>
            <a:pPr lvl="1" eaLnBrk="1" hangingPunct="1">
              <a:lnSpc>
                <a:spcPct val="90000"/>
              </a:lnSpc>
            </a:pPr>
            <a:r>
              <a:rPr lang="en-US" sz="2000" dirty="0" smtClean="0"/>
              <a:t>Great Circle </a:t>
            </a:r>
            <a:r>
              <a:rPr lang="en-US" sz="2000" dirty="0" smtClean="0">
                <a:sym typeface="Wingdings" pitchFamily="2" charset="2"/>
              </a:rPr>
              <a:t></a:t>
            </a:r>
            <a:r>
              <a:rPr lang="en-US" sz="2000" dirty="0" smtClean="0"/>
              <a:t> plane goes through center of sphere (like equator)</a:t>
            </a:r>
          </a:p>
          <a:p>
            <a:pPr lvl="2" eaLnBrk="1" hangingPunct="1">
              <a:lnSpc>
                <a:spcPct val="90000"/>
              </a:lnSpc>
            </a:pPr>
            <a:r>
              <a:rPr lang="en-US" sz="2000" dirty="0" smtClean="0"/>
              <a:t>Shortest distance between two points on sphere</a:t>
            </a:r>
          </a:p>
          <a:p>
            <a:pPr lvl="2" eaLnBrk="1" hangingPunct="1">
              <a:lnSpc>
                <a:spcPct val="90000"/>
              </a:lnSpc>
            </a:pPr>
            <a:r>
              <a:rPr lang="en-US" sz="2000" dirty="0" smtClean="0"/>
              <a:t>Cuts sphere into two </a:t>
            </a:r>
            <a:r>
              <a:rPr lang="en-US" sz="2000" b="1" dirty="0" smtClean="0"/>
              <a:t>hemispheres</a:t>
            </a:r>
            <a:r>
              <a:rPr lang="en-US" sz="2000" dirty="0" smtClean="0"/>
              <a:t> </a:t>
            </a:r>
          </a:p>
        </p:txBody>
      </p:sp>
      <p:sp>
        <p:nvSpPr>
          <p:cNvPr id="34822" name="Freeform 6"/>
          <p:cNvSpPr>
            <a:spLocks noChangeArrowheads="1"/>
          </p:cNvSpPr>
          <p:nvPr/>
        </p:nvSpPr>
        <p:spPr bwMode="auto">
          <a:xfrm>
            <a:off x="6959600" y="847725"/>
            <a:ext cx="0" cy="0"/>
          </a:xfrm>
          <a:custGeom>
            <a:avLst/>
            <a:gdLst>
              <a:gd name="T0" fmla="*/ 0 w 1"/>
              <a:gd name="T1" fmla="*/ 0 h 1"/>
              <a:gd name="T2" fmla="*/ 1 w 1"/>
              <a:gd name="T3" fmla="*/ 1 h 1"/>
            </a:gdLst>
            <a:ahLst/>
            <a:cxnLst/>
            <a:rect l="T0" t="T1" r="T2" b="T3"/>
            <a:pathLst>
              <a:path w="1" h="1">
                <a:moveTo>
                  <a:pt x="0" y="0"/>
                </a:moveTo>
                <a:close/>
              </a:path>
            </a:pathLst>
          </a:custGeom>
          <a:noFill/>
          <a:ln w="22860" algn="ctr">
            <a:solidFill>
              <a:srgbClr val="005E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39516353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61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861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86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Autofit/>
          </a:bodyPr>
          <a:lstStyle/>
          <a:p>
            <a:r>
              <a:rPr lang="en-US" sz="3600" dirty="0"/>
              <a:t>12.6 Surface Area and Volume of Spheres</a:t>
            </a:r>
            <a:endParaRPr lang="en-US" sz="4000" dirty="0" smtClean="0"/>
          </a:p>
        </p:txBody>
      </p:sp>
      <p:sp>
        <p:nvSpPr>
          <p:cNvPr id="71683" name="Rectangle 3"/>
          <p:cNvSpPr>
            <a:spLocks noGrp="1" noChangeArrowheads="1"/>
          </p:cNvSpPr>
          <p:nvPr>
            <p:ph type="body" idx="1"/>
          </p:nvPr>
        </p:nvSpPr>
        <p:spPr>
          <a:xfrm>
            <a:off x="247651" y="2543695"/>
            <a:ext cx="5543551" cy="790055"/>
          </a:xfrm>
        </p:spPr>
        <p:txBody>
          <a:bodyPr>
            <a:normAutofit fontScale="92500" lnSpcReduction="10000"/>
          </a:bodyPr>
          <a:lstStyle/>
          <a:p>
            <a:pPr marL="342900" lvl="1" indent="-342900">
              <a:buFont typeface="Wingdings 2" pitchFamily="18" charset="2"/>
              <a:buChar char=""/>
            </a:pPr>
            <a:r>
              <a:rPr lang="en-US" dirty="0"/>
              <a:t>If you cut 4 circles into 8ths you can put them together to make a </a:t>
            </a:r>
            <a:r>
              <a:rPr lang="en-US" dirty="0" smtClean="0"/>
              <a:t>sphere</a:t>
            </a:r>
            <a:endParaRPr lang="en-US" dirty="0"/>
          </a:p>
        </p:txBody>
      </p:sp>
      <p:sp>
        <p:nvSpPr>
          <p:cNvPr id="5" name="TextBox 4"/>
          <p:cNvSpPr txBox="1"/>
          <p:nvPr/>
        </p:nvSpPr>
        <p:spPr>
          <a:xfrm>
            <a:off x="228600" y="1123950"/>
            <a:ext cx="8686800"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800" dirty="0"/>
              <a:t>Surface Area of </a:t>
            </a:r>
            <a:r>
              <a:rPr lang="en-US" sz="2800" dirty="0" smtClean="0"/>
              <a:t>a Sphere</a:t>
            </a:r>
          </a:p>
        </p:txBody>
      </p:sp>
      <mc:AlternateContent xmlns:mc="http://schemas.openxmlformats.org/markup-compatibility/2006" xmlns:a14="http://schemas.microsoft.com/office/drawing/2010/main">
        <mc:Choice Requires="a14">
          <p:sp>
            <p:nvSpPr>
              <p:cNvPr id="6" name="TextBox 5"/>
              <p:cNvSpPr txBox="1"/>
              <p:nvPr/>
            </p:nvSpPr>
            <p:spPr>
              <a:xfrm>
                <a:off x="228600" y="1657350"/>
                <a:ext cx="8686800" cy="89255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a:rPr>
                        <m:t>𝑆</m:t>
                      </m:r>
                      <m:r>
                        <a:rPr lang="en-US" sz="2600" b="0" i="1" smtClean="0">
                          <a:latin typeface="Cambria Math"/>
                        </a:rPr>
                        <m:t>=4</m:t>
                      </m:r>
                      <m:r>
                        <a:rPr lang="en-US" sz="2600" b="0" i="1" smtClean="0">
                          <a:latin typeface="Cambria Math"/>
                        </a:rPr>
                        <m:t>𝜋</m:t>
                      </m:r>
                      <m:sSup>
                        <m:sSupPr>
                          <m:ctrlPr>
                            <a:rPr lang="en-US" sz="2600" b="0" i="1" smtClean="0">
                              <a:latin typeface="Cambria Math" panose="02040503050406030204" pitchFamily="18" charset="0"/>
                            </a:rPr>
                          </m:ctrlPr>
                        </m:sSupPr>
                        <m:e>
                          <m:r>
                            <a:rPr lang="en-US" sz="2600" b="0" i="1" smtClean="0">
                              <a:latin typeface="Cambria Math"/>
                            </a:rPr>
                            <m:t>𝑟</m:t>
                          </m:r>
                        </m:e>
                        <m:sup>
                          <m:r>
                            <a:rPr lang="en-US" sz="2600" b="0" i="1" smtClean="0">
                              <a:latin typeface="Cambria Math"/>
                            </a:rPr>
                            <m:t>2</m:t>
                          </m:r>
                        </m:sup>
                      </m:sSup>
                    </m:oMath>
                  </m:oMathPara>
                </a14:m>
                <a:endParaRPr lang="en-US" sz="2600" dirty="0" smtClean="0"/>
              </a:p>
              <a:p>
                <a:r>
                  <a:rPr lang="en-US" sz="2600" dirty="0" smtClean="0"/>
                  <a:t>Where r = radius</a:t>
                </a:r>
                <a:endParaRPr lang="en-US" sz="2600" dirty="0"/>
              </a:p>
            </p:txBody>
          </p:sp>
        </mc:Choice>
        <mc:Fallback xmlns="">
          <p:sp>
            <p:nvSpPr>
              <p:cNvPr id="6" name="TextBox 5"/>
              <p:cNvSpPr txBox="1">
                <a:spLocks noRot="1" noChangeAspect="1" noMove="1" noResize="1" noEditPoints="1" noAdjustHandles="1" noChangeArrowheads="1" noChangeShapeType="1" noTextEdit="1"/>
              </p:cNvSpPr>
              <p:nvPr/>
            </p:nvSpPr>
            <p:spPr>
              <a:xfrm>
                <a:off x="228600" y="2209800"/>
                <a:ext cx="8686800" cy="892552"/>
              </a:xfrm>
              <a:prstGeom prst="rect">
                <a:avLst/>
              </a:prstGeom>
              <a:blipFill rotWithShape="1">
                <a:blip r:embed="rId3"/>
                <a:stretch>
                  <a:fillRect/>
                </a:stretch>
              </a:blipFill>
            </p:spPr>
            <p:txBody>
              <a:bodyPr/>
              <a:lstStyle/>
              <a:p>
                <a:r>
                  <a:rPr lang="en-US">
                    <a:noFill/>
                  </a:rPr>
                  <a:t> </a:t>
                </a:r>
              </a:p>
            </p:txBody>
          </p:sp>
        </mc:Fallback>
      </mc:AlternateContent>
      <p:sp>
        <p:nvSpPr>
          <p:cNvPr id="7" name="TextBox 6"/>
          <p:cNvSpPr txBox="1"/>
          <p:nvPr/>
        </p:nvSpPr>
        <p:spPr>
          <a:xfrm>
            <a:off x="209550" y="3267730"/>
            <a:ext cx="8686800"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800" dirty="0"/>
              <a:t>Volume of </a:t>
            </a:r>
            <a:r>
              <a:rPr lang="en-US" sz="2800" dirty="0" smtClean="0"/>
              <a:t>a Sphere</a:t>
            </a:r>
          </a:p>
        </p:txBody>
      </p:sp>
      <mc:AlternateContent xmlns:mc="http://schemas.openxmlformats.org/markup-compatibility/2006" xmlns:a14="http://schemas.microsoft.com/office/drawing/2010/main">
        <mc:Choice Requires="a14">
          <p:sp>
            <p:nvSpPr>
              <p:cNvPr id="8" name="TextBox 7"/>
              <p:cNvSpPr txBox="1"/>
              <p:nvPr/>
            </p:nvSpPr>
            <p:spPr>
              <a:xfrm>
                <a:off x="209550" y="3767374"/>
                <a:ext cx="8686800" cy="124277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a:rPr>
                        <m:t>𝑉</m:t>
                      </m:r>
                      <m:r>
                        <a:rPr lang="en-US" sz="2600" b="0" i="1" smtClean="0">
                          <a:latin typeface="Cambria Math"/>
                        </a:rPr>
                        <m:t>=</m:t>
                      </m:r>
                      <m:f>
                        <m:fPr>
                          <m:ctrlPr>
                            <a:rPr lang="en-US" sz="2600" b="0" i="1" smtClean="0">
                              <a:latin typeface="Cambria Math" panose="02040503050406030204" pitchFamily="18" charset="0"/>
                            </a:rPr>
                          </m:ctrlPr>
                        </m:fPr>
                        <m:num>
                          <m:r>
                            <a:rPr lang="en-US" sz="2600" b="0" i="1" smtClean="0">
                              <a:latin typeface="Cambria Math"/>
                            </a:rPr>
                            <m:t>4</m:t>
                          </m:r>
                        </m:num>
                        <m:den>
                          <m:r>
                            <a:rPr lang="en-US" sz="2600" b="0" i="1" smtClean="0">
                              <a:latin typeface="Cambria Math"/>
                            </a:rPr>
                            <m:t>3</m:t>
                          </m:r>
                        </m:den>
                      </m:f>
                      <m:r>
                        <a:rPr lang="en-US" sz="2600" b="0" i="1" smtClean="0">
                          <a:latin typeface="Cambria Math"/>
                        </a:rPr>
                        <m:t>𝜋</m:t>
                      </m:r>
                      <m:sSup>
                        <m:sSupPr>
                          <m:ctrlPr>
                            <a:rPr lang="en-US" sz="2600" b="0" i="1" smtClean="0">
                              <a:latin typeface="Cambria Math" panose="02040503050406030204" pitchFamily="18" charset="0"/>
                            </a:rPr>
                          </m:ctrlPr>
                        </m:sSupPr>
                        <m:e>
                          <m:r>
                            <a:rPr lang="en-US" sz="2600" b="0" i="1" smtClean="0">
                              <a:latin typeface="Cambria Math"/>
                            </a:rPr>
                            <m:t>𝑟</m:t>
                          </m:r>
                        </m:e>
                        <m:sup>
                          <m:r>
                            <a:rPr lang="en-US" sz="2600" b="0" i="1" smtClean="0">
                              <a:latin typeface="Cambria Math"/>
                            </a:rPr>
                            <m:t>3</m:t>
                          </m:r>
                        </m:sup>
                      </m:sSup>
                    </m:oMath>
                  </m:oMathPara>
                </a14:m>
                <a:endParaRPr lang="en-US" sz="2600" dirty="0" smtClean="0"/>
              </a:p>
              <a:p>
                <a:r>
                  <a:rPr lang="en-US" sz="2600" dirty="0" smtClean="0"/>
                  <a:t>Where r = radius</a:t>
                </a:r>
                <a:endParaRPr lang="en-US" sz="2600" dirty="0"/>
              </a:p>
            </p:txBody>
          </p:sp>
        </mc:Choice>
        <mc:Fallback xmlns="">
          <p:sp>
            <p:nvSpPr>
              <p:cNvPr id="8" name="TextBox 7"/>
              <p:cNvSpPr txBox="1">
                <a:spLocks noRot="1" noChangeAspect="1" noMove="1" noResize="1" noEditPoints="1" noAdjustHandles="1" noChangeArrowheads="1" noChangeShapeType="1" noTextEdit="1"/>
              </p:cNvSpPr>
              <p:nvPr/>
            </p:nvSpPr>
            <p:spPr>
              <a:xfrm>
                <a:off x="209550" y="3767374"/>
                <a:ext cx="8686800" cy="1242776"/>
              </a:xfrm>
              <a:prstGeom prst="rect">
                <a:avLst/>
              </a:prstGeom>
              <a:blipFill rotWithShape="1">
                <a:blip r:embed="rId4"/>
                <a:stretch>
                  <a:fillRect/>
                </a:stretch>
              </a:blipFill>
            </p:spPr>
            <p:txBody>
              <a:bodyPr/>
              <a:lstStyle/>
              <a:p>
                <a:r>
                  <a:rPr lang="en-US">
                    <a:noFill/>
                  </a:rPr>
                  <a:t> </a:t>
                </a:r>
              </a:p>
            </p:txBody>
          </p:sp>
        </mc:Fallback>
      </mc:AlternateContent>
      <p:pic>
        <p:nvPicPr>
          <p:cNvPr id="8194"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62601" y="133350"/>
            <a:ext cx="2553855"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7110" y="514350"/>
            <a:ext cx="31242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954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194"/>
                                        </p:tgtEl>
                                        <p:attrNameLst>
                                          <p:attrName>style.visibility</p:attrName>
                                        </p:attrNameLst>
                                      </p:cBhvr>
                                      <p:to>
                                        <p:strVal val="visible"/>
                                      </p:to>
                                    </p:set>
                                    <p:animEffect transition="in" filter="fade">
                                      <p:cBhvr>
                                        <p:cTn id="13" dur="500"/>
                                        <p:tgtEl>
                                          <p:spTgt spid="819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1683">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8195"/>
                                        </p:tgtEl>
                                        <p:attrNameLst>
                                          <p:attrName>style.visibility</p:attrName>
                                        </p:attrNameLst>
                                      </p:cBhvr>
                                      <p:to>
                                        <p:strVal val="visible"/>
                                      </p:to>
                                    </p:set>
                                    <p:animEffect transition="in" filter="fade">
                                      <p:cBhvr>
                                        <p:cTn id="28"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P spid="5" grpId="0" animBg="1"/>
      <p:bldP spid="6" grpId="0" animBg="1"/>
      <p:bldP spid="7"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Autofit/>
          </a:bodyPr>
          <a:lstStyle/>
          <a:p>
            <a:r>
              <a:rPr lang="en-US" sz="3600" dirty="0"/>
              <a:t>12.6 Surface Area and Volume of Spheres</a:t>
            </a:r>
            <a:endParaRPr lang="en-US" sz="4000" dirty="0" smtClean="0"/>
          </a:p>
        </p:txBody>
      </p:sp>
      <p:pic>
        <p:nvPicPr>
          <p:cNvPr id="36868" name="Picture 5" descr="Box w 3balls"/>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42110" y="1714842"/>
            <a:ext cx="4040180" cy="3066708"/>
          </a:xfrm>
          <a:noFill/>
        </p:spPr>
      </p:pic>
      <p:sp>
        <p:nvSpPr>
          <p:cNvPr id="73731" name="Rectangle 3"/>
          <p:cNvSpPr>
            <a:spLocks noGrp="1" noChangeArrowheads="1"/>
          </p:cNvSpPr>
          <p:nvPr>
            <p:ph sz="half" idx="2"/>
          </p:nvPr>
        </p:nvSpPr>
        <p:spPr>
          <a:xfrm>
            <a:off x="4648200" y="1257300"/>
            <a:ext cx="4191000" cy="3600450"/>
          </a:xfrm>
        </p:spPr>
        <p:txBody>
          <a:bodyPr>
            <a:normAutofit fontScale="92500" lnSpcReduction="20000"/>
          </a:bodyPr>
          <a:lstStyle/>
          <a:p>
            <a:pPr>
              <a:lnSpc>
                <a:spcPct val="90000"/>
              </a:lnSpc>
            </a:pPr>
            <a:r>
              <a:rPr lang="en-US" dirty="0" smtClean="0"/>
              <a:t>Find the volume of the empty space in a box containing three golf balls.  The diameter of each is about 1.5 inches.  The box is 4.5 inches by 1.5 inches by 1.5 inches.</a:t>
            </a:r>
          </a:p>
          <a:p>
            <a:pPr>
              <a:lnSpc>
                <a:spcPct val="90000"/>
              </a:lnSpc>
            </a:pPr>
            <a:endParaRPr lang="en-US" dirty="0"/>
          </a:p>
          <a:p>
            <a:pPr>
              <a:lnSpc>
                <a:spcPct val="90000"/>
              </a:lnSpc>
            </a:pPr>
            <a:endParaRPr lang="en-US" dirty="0" smtClean="0"/>
          </a:p>
          <a:p>
            <a:pPr>
              <a:lnSpc>
                <a:spcPct val="90000"/>
              </a:lnSpc>
            </a:pPr>
            <a:endParaRPr lang="en-US" dirty="0"/>
          </a:p>
          <a:p>
            <a:pPr>
              <a:lnSpc>
                <a:spcPct val="90000"/>
              </a:lnSpc>
            </a:pPr>
            <a:r>
              <a:rPr lang="en-US" i="1" dirty="0"/>
              <a:t>842 #2-36 even, 40-44 </a:t>
            </a:r>
            <a:r>
              <a:rPr lang="en-US" i="1" dirty="0" smtClean="0"/>
              <a:t>even = 21</a:t>
            </a:r>
            <a:endParaRPr lang="en-US" dirty="0" smtClean="0"/>
          </a:p>
        </p:txBody>
      </p:sp>
    </p:spTree>
    <p:extLst>
      <p:ext uri="{BB962C8B-B14F-4D97-AF65-F5344CB8AC3E}">
        <p14:creationId xmlns:p14="http://schemas.microsoft.com/office/powerpoint/2010/main" val="188674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7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Answers and Quiz</a:t>
            </a:r>
            <a:endParaRPr lang="en-US" dirty="0"/>
          </a:p>
        </p:txBody>
      </p:sp>
      <p:sp>
        <p:nvSpPr>
          <p:cNvPr id="3" name="Content Placeholder 2"/>
          <p:cNvSpPr>
            <a:spLocks noGrp="1"/>
          </p:cNvSpPr>
          <p:nvPr>
            <p:ph idx="1"/>
          </p:nvPr>
        </p:nvSpPr>
        <p:spPr/>
        <p:txBody>
          <a:bodyPr/>
          <a:lstStyle/>
          <a:p>
            <a:r>
              <a:rPr lang="en-US" dirty="0" smtClean="0">
                <a:hlinkClick r:id="rId3" action="ppaction://hlinkpres?slideindex=1&amp;slidetitle="/>
              </a:rPr>
              <a:t>12.6 Answers</a:t>
            </a:r>
            <a:endParaRPr lang="en-US" dirty="0" smtClean="0"/>
          </a:p>
          <a:p>
            <a:endParaRPr lang="en-US" dirty="0"/>
          </a:p>
          <a:p>
            <a:r>
              <a:rPr lang="en-US" dirty="0" smtClean="0">
                <a:hlinkClick r:id="rId4" action="ppaction://hlinkpres?slideindex=1&amp;slidetitle="/>
              </a:rPr>
              <a:t>12.6 Homework Quiz</a:t>
            </a:r>
            <a:endParaRPr lang="en-US" dirty="0"/>
          </a:p>
        </p:txBody>
      </p:sp>
    </p:spTree>
    <p:extLst>
      <p:ext uri="{BB962C8B-B14F-4D97-AF65-F5344CB8AC3E}">
        <p14:creationId xmlns:p14="http://schemas.microsoft.com/office/powerpoint/2010/main" val="38802177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pPr eaLnBrk="1" hangingPunct="1"/>
            <a:r>
              <a:rPr lang="en-US" dirty="0" smtClean="0"/>
              <a:t>12.7 Explore Similar Solids</a:t>
            </a:r>
          </a:p>
        </p:txBody>
      </p:sp>
      <p:pic>
        <p:nvPicPr>
          <p:cNvPr id="37892" name="Picture 5" descr="nested doll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1622227"/>
            <a:ext cx="3810000" cy="260746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7891" name="Rectangle 3"/>
          <p:cNvSpPr>
            <a:spLocks noGrp="1" noChangeArrowheads="1"/>
          </p:cNvSpPr>
          <p:nvPr>
            <p:ph sz="half" idx="2"/>
          </p:nvPr>
        </p:nvSpPr>
        <p:spPr/>
        <p:txBody>
          <a:bodyPr/>
          <a:lstStyle/>
          <a:p>
            <a:pPr eaLnBrk="1" hangingPunct="1"/>
            <a:r>
              <a:rPr lang="en-US" sz="2800" dirty="0" smtClean="0"/>
              <a:t>Russian </a:t>
            </a:r>
            <a:r>
              <a:rPr lang="en-US" sz="2800" dirty="0" err="1" smtClean="0"/>
              <a:t>Matryoshka</a:t>
            </a:r>
            <a:r>
              <a:rPr lang="en-US" sz="2800" dirty="0" smtClean="0"/>
              <a:t> dolls nest inside each other.  Each doll is the same shape, only smaller.  The dolls are similar solids. </a:t>
            </a:r>
          </a:p>
        </p:txBody>
      </p:sp>
    </p:spTree>
    <p:extLst>
      <p:ext uri="{BB962C8B-B14F-4D97-AF65-F5344CB8AC3E}">
        <p14:creationId xmlns:p14="http://schemas.microsoft.com/office/powerpoint/2010/main" val="35140785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r>
              <a:rPr lang="en-US" dirty="0"/>
              <a:t>12.7 Explore Similar Solids</a:t>
            </a:r>
            <a:endParaRPr lang="en-US" dirty="0" smtClean="0"/>
          </a:p>
        </p:txBody>
      </p:sp>
      <p:pic>
        <p:nvPicPr>
          <p:cNvPr id="38917" name="Picture 6" descr="similar Cone2"/>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24107" t="21656" r="13988" b="23656"/>
          <a:stretch/>
        </p:blipFill>
        <p:spPr>
          <a:xfrm>
            <a:off x="228600" y="1600201"/>
            <a:ext cx="4312812" cy="3181349"/>
          </a:xfrm>
          <a:noFill/>
        </p:spPr>
      </p:pic>
      <p:sp>
        <p:nvSpPr>
          <p:cNvPr id="77827" name="Rectangle 3"/>
          <p:cNvSpPr>
            <a:spLocks noGrp="1" noChangeArrowheads="1"/>
          </p:cNvSpPr>
          <p:nvPr>
            <p:ph sz="half" idx="2"/>
          </p:nvPr>
        </p:nvSpPr>
        <p:spPr/>
        <p:txBody>
          <a:bodyPr>
            <a:normAutofit fontScale="92500" lnSpcReduction="10000"/>
          </a:bodyPr>
          <a:lstStyle/>
          <a:p>
            <a:pPr eaLnBrk="1" hangingPunct="1"/>
            <a:r>
              <a:rPr lang="en-US" sz="2800" dirty="0" smtClean="0"/>
              <a:t>Similar Solids</a:t>
            </a:r>
          </a:p>
          <a:p>
            <a:pPr lvl="1"/>
            <a:r>
              <a:rPr lang="en-US" sz="2800" dirty="0" smtClean="0"/>
              <a:t>Solids with same shape but not necessarily the same size</a:t>
            </a:r>
          </a:p>
          <a:p>
            <a:pPr lvl="1"/>
            <a:r>
              <a:rPr lang="en-US" sz="2800" dirty="0" smtClean="0"/>
              <a:t>The lengths of sides are proportional</a:t>
            </a:r>
          </a:p>
          <a:p>
            <a:pPr lvl="1"/>
            <a:r>
              <a:rPr lang="en-US" sz="2800" dirty="0" smtClean="0"/>
              <a:t>The ratios of lengths is called the scale factor</a:t>
            </a:r>
          </a:p>
          <a:p>
            <a:pPr eaLnBrk="1" hangingPunct="1"/>
            <a:endParaRPr lang="en-US" sz="2800" dirty="0" smtClean="0"/>
          </a:p>
        </p:txBody>
      </p:sp>
    </p:spTree>
    <p:extLst>
      <p:ext uri="{BB962C8B-B14F-4D97-AF65-F5344CB8AC3E}">
        <p14:creationId xmlns:p14="http://schemas.microsoft.com/office/powerpoint/2010/main" val="21576880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8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8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r>
              <a:rPr lang="en-US" dirty="0"/>
              <a:t>12.7 Explore Similar Solids</a:t>
            </a:r>
            <a:endParaRPr lang="en-US" dirty="0" smtClean="0"/>
          </a:p>
        </p:txBody>
      </p:sp>
      <p:sp>
        <p:nvSpPr>
          <p:cNvPr id="79875" name="Rectangle 3"/>
          <p:cNvSpPr>
            <a:spLocks noGrp="1" noChangeArrowheads="1"/>
          </p:cNvSpPr>
          <p:nvPr>
            <p:ph type="body" idx="1"/>
          </p:nvPr>
        </p:nvSpPr>
        <p:spPr/>
        <p:txBody>
          <a:bodyPr>
            <a:normAutofit lnSpcReduction="10000"/>
          </a:bodyPr>
          <a:lstStyle/>
          <a:p>
            <a:pPr eaLnBrk="1" hangingPunct="1"/>
            <a:r>
              <a:rPr lang="en-US" dirty="0" smtClean="0"/>
              <a:t>Congruent Solids</a:t>
            </a:r>
          </a:p>
          <a:p>
            <a:pPr lvl="1"/>
            <a:r>
              <a:rPr lang="en-US" dirty="0" smtClean="0"/>
              <a:t>Similar solids with scale factor of 1:1</a:t>
            </a:r>
          </a:p>
          <a:p>
            <a:pPr eaLnBrk="1" hangingPunct="1"/>
            <a:r>
              <a:rPr lang="en-US" dirty="0" smtClean="0"/>
              <a:t>Following four conditions must be true</a:t>
            </a:r>
          </a:p>
          <a:p>
            <a:pPr lvl="1" eaLnBrk="1" hangingPunct="1"/>
            <a:r>
              <a:rPr lang="en-US" dirty="0" smtClean="0"/>
              <a:t>Corresponding angles are congruent</a:t>
            </a:r>
          </a:p>
          <a:p>
            <a:pPr lvl="1" eaLnBrk="1" hangingPunct="1"/>
            <a:r>
              <a:rPr lang="en-US" dirty="0" smtClean="0"/>
              <a:t>Corresponding edges are congruent</a:t>
            </a:r>
          </a:p>
          <a:p>
            <a:pPr lvl="1" eaLnBrk="1" hangingPunct="1"/>
            <a:r>
              <a:rPr lang="en-US" dirty="0" smtClean="0"/>
              <a:t>Areas of corresponding faces are equal</a:t>
            </a:r>
          </a:p>
          <a:p>
            <a:pPr lvl="1" eaLnBrk="1" hangingPunct="1"/>
            <a:r>
              <a:rPr lang="en-US" dirty="0" smtClean="0"/>
              <a:t>The volumes are equal</a:t>
            </a:r>
          </a:p>
          <a:p>
            <a:pPr eaLnBrk="1" hangingPunct="1"/>
            <a:endParaRPr lang="en-US" dirty="0" smtClean="0"/>
          </a:p>
        </p:txBody>
      </p:sp>
    </p:spTree>
    <p:extLst>
      <p:ext uri="{BB962C8B-B14F-4D97-AF65-F5344CB8AC3E}">
        <p14:creationId xmlns:p14="http://schemas.microsoft.com/office/powerpoint/2010/main" val="1581986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87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987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9875">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9875">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9875">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98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fontScale="90000"/>
          </a:bodyPr>
          <a:lstStyle/>
          <a:p>
            <a:r>
              <a:rPr lang="en-US" dirty="0"/>
              <a:t>12.7 Explore Similar Solids</a:t>
            </a:r>
            <a:endParaRPr lang="en-US" dirty="0" smtClean="0"/>
          </a:p>
        </p:txBody>
      </p:sp>
      <mc:AlternateContent xmlns:mc="http://schemas.openxmlformats.org/markup-compatibility/2006" xmlns:a14="http://schemas.microsoft.com/office/drawing/2010/main">
        <mc:Choice Requires="a14">
          <p:sp>
            <p:nvSpPr>
              <p:cNvPr id="80899" name="Rectangle 3"/>
              <p:cNvSpPr>
                <a:spLocks noGrp="1" noChangeArrowheads="1"/>
              </p:cNvSpPr>
              <p:nvPr>
                <p:ph type="body" idx="1"/>
              </p:nvPr>
            </p:nvSpPr>
            <p:spPr>
              <a:xfrm>
                <a:off x="228600" y="1257300"/>
                <a:ext cx="8610600" cy="3657600"/>
              </a:xfrm>
            </p:spPr>
            <p:txBody>
              <a:bodyPr>
                <a:noAutofit/>
              </a:bodyPr>
              <a:lstStyle/>
              <a:p>
                <a:pPr eaLnBrk="1" hangingPunct="1"/>
                <a:r>
                  <a:rPr lang="en-US" sz="2000" dirty="0" smtClean="0"/>
                  <a:t>Determine if the following pair of shapes are similar, congruent or neither.</a:t>
                </a:r>
              </a:p>
              <a:p>
                <a:pPr lvl="1" eaLnBrk="1" hangingPunct="1"/>
                <a:r>
                  <a:rPr lang="en-US" sz="2000" dirty="0" smtClean="0"/>
                  <a:t>Cone A: r = 4.3, h = 12, slant height = 14.3</a:t>
                </a:r>
              </a:p>
              <a:p>
                <a:pPr lvl="1" eaLnBrk="1" hangingPunct="1"/>
                <a:r>
                  <a:rPr lang="en-US" sz="2000" dirty="0" smtClean="0"/>
                  <a:t>Cone B: r = 8.6, h = 25, slant height = 26.4</a:t>
                </a:r>
              </a:p>
              <a:p>
                <a:pPr lvl="2" eaLnBrk="1" hangingPunct="1"/>
                <a:r>
                  <a:rPr lang="en-US" sz="2000" dirty="0" smtClean="0"/>
                  <a:t>Ratios:  </a:t>
                </a:r>
                <a14:m>
                  <m:oMath xmlns:m="http://schemas.openxmlformats.org/officeDocument/2006/math">
                    <m:f>
                      <m:fPr>
                        <m:ctrlPr>
                          <a:rPr lang="en-US" sz="2000" b="0" i="1" smtClean="0">
                            <a:latin typeface="Cambria Math" panose="02040503050406030204" pitchFamily="18" charset="0"/>
                          </a:rPr>
                        </m:ctrlPr>
                      </m:fPr>
                      <m:num>
                        <m:r>
                          <a:rPr lang="en-US" sz="2000" b="0" i="1" smtClean="0">
                            <a:latin typeface="Cambria Math"/>
                          </a:rPr>
                          <m:t>8.6</m:t>
                        </m:r>
                      </m:num>
                      <m:den>
                        <m:r>
                          <a:rPr lang="en-US" sz="2000" b="0" i="1" smtClean="0">
                            <a:latin typeface="Cambria Math"/>
                          </a:rPr>
                          <m:t>4.3</m:t>
                        </m:r>
                      </m:den>
                    </m:f>
                    <m:r>
                      <a:rPr lang="en-US" sz="2000" b="0" i="1" smtClean="0">
                        <a:latin typeface="Cambria Math"/>
                      </a:rPr>
                      <m:t>=2</m:t>
                    </m:r>
                  </m:oMath>
                </a14:m>
                <a:r>
                  <a:rPr lang="en-US" sz="2000" dirty="0" smtClean="0"/>
                  <a:t>, </a:t>
                </a:r>
                <a14:m>
                  <m:oMath xmlns:m="http://schemas.openxmlformats.org/officeDocument/2006/math">
                    <m:f>
                      <m:fPr>
                        <m:ctrlPr>
                          <a:rPr lang="en-US" sz="2000" b="0" i="1" smtClean="0">
                            <a:latin typeface="Cambria Math" panose="02040503050406030204" pitchFamily="18" charset="0"/>
                          </a:rPr>
                        </m:ctrlPr>
                      </m:fPr>
                      <m:num>
                        <m:r>
                          <a:rPr lang="en-US" sz="2000" b="0" i="1" smtClean="0">
                            <a:latin typeface="Cambria Math"/>
                          </a:rPr>
                          <m:t>25</m:t>
                        </m:r>
                      </m:num>
                      <m:den>
                        <m:r>
                          <a:rPr lang="en-US" sz="2000" b="0" i="1" smtClean="0">
                            <a:latin typeface="Cambria Math"/>
                          </a:rPr>
                          <m:t>12</m:t>
                        </m:r>
                      </m:den>
                    </m:f>
                    <m:r>
                      <a:rPr lang="en-US" sz="2000" b="0" i="1" smtClean="0">
                        <a:latin typeface="Cambria Math"/>
                      </a:rPr>
                      <m:t>=2.08</m:t>
                    </m:r>
                  </m:oMath>
                </a14:m>
                <a:r>
                  <a:rPr lang="en-US" sz="2000" dirty="0" smtClean="0"/>
                  <a:t>. Not proportional so neither</a:t>
                </a:r>
              </a:p>
              <a:p>
                <a:pPr lvl="1" eaLnBrk="1" hangingPunct="1"/>
                <a:r>
                  <a:rPr lang="en-US" sz="2000" dirty="0" smtClean="0"/>
                  <a:t>Right Cylinder A: r = 5.5, height = 7.3</a:t>
                </a:r>
              </a:p>
              <a:p>
                <a:pPr lvl="1" eaLnBrk="1" hangingPunct="1"/>
                <a:r>
                  <a:rPr lang="en-US" sz="2000" dirty="0" smtClean="0"/>
                  <a:t>Right Cylinder B: r = 5.5, height = 7.3  </a:t>
                </a:r>
              </a:p>
              <a:p>
                <a:pPr lvl="2" eaLnBrk="1" hangingPunct="1"/>
                <a:r>
                  <a:rPr lang="en-US" sz="2000" dirty="0" smtClean="0"/>
                  <a:t>1:1 ratio so congruent.</a:t>
                </a:r>
              </a:p>
            </p:txBody>
          </p:sp>
        </mc:Choice>
        <mc:Fallback xmlns="">
          <p:sp>
            <p:nvSpPr>
              <p:cNvPr id="80899" name="Rectangle 3"/>
              <p:cNvSpPr>
                <a:spLocks noGrp="1" noRot="1" noChangeAspect="1" noMove="1" noResize="1" noEditPoints="1" noAdjustHandles="1" noChangeArrowheads="1" noChangeShapeType="1" noTextEdit="1"/>
              </p:cNvSpPr>
              <p:nvPr>
                <p:ph type="body" idx="1"/>
              </p:nvPr>
            </p:nvSpPr>
            <p:spPr>
              <a:xfrm>
                <a:off x="228600" y="1257300"/>
                <a:ext cx="8610600" cy="3657600"/>
              </a:xfrm>
              <a:blipFill>
                <a:blip r:embed="rId3"/>
                <a:stretch>
                  <a:fillRect l="-567" t="-833"/>
                </a:stretch>
              </a:blipFill>
            </p:spPr>
            <p:txBody>
              <a:bodyPr/>
              <a:lstStyle/>
              <a:p>
                <a:r>
                  <a:rPr lang="en-US">
                    <a:noFill/>
                  </a:rPr>
                  <a:t> </a:t>
                </a:r>
              </a:p>
            </p:txBody>
          </p:sp>
        </mc:Fallback>
      </mc:AlternateContent>
    </p:spTree>
    <p:extLst>
      <p:ext uri="{BB962C8B-B14F-4D97-AF65-F5344CB8AC3E}">
        <p14:creationId xmlns:p14="http://schemas.microsoft.com/office/powerpoint/2010/main" val="392725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89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89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089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0899">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089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08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r>
              <a:rPr lang="en-US" dirty="0"/>
              <a:t>12.7 Explore Similar Solids</a:t>
            </a:r>
            <a:endParaRPr lang="en-US" dirty="0" smtClean="0"/>
          </a:p>
        </p:txBody>
      </p:sp>
      <p:sp>
        <p:nvSpPr>
          <p:cNvPr id="18" name="TextBox 17"/>
          <p:cNvSpPr txBox="1"/>
          <p:nvPr/>
        </p:nvSpPr>
        <p:spPr>
          <a:xfrm>
            <a:off x="228600" y="1314450"/>
            <a:ext cx="8686800"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800" dirty="0" smtClean="0"/>
              <a:t>Similar Solids Theorem</a:t>
            </a:r>
          </a:p>
        </p:txBody>
      </p:sp>
      <p:sp>
        <p:nvSpPr>
          <p:cNvPr id="19" name="TextBox 18"/>
          <p:cNvSpPr txBox="1"/>
          <p:nvPr/>
        </p:nvSpPr>
        <p:spPr>
          <a:xfrm>
            <a:off x="228600" y="1849422"/>
            <a:ext cx="8686800" cy="1255728"/>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nSpc>
                <a:spcPct val="90000"/>
              </a:lnSpc>
            </a:pPr>
            <a:r>
              <a:rPr lang="en-US" sz="2800" dirty="0"/>
              <a:t>If 2 solids are similar with a scale factor of a:b, </a:t>
            </a:r>
            <a:endParaRPr lang="en-US" sz="2800" dirty="0" smtClean="0"/>
          </a:p>
          <a:p>
            <a:pPr>
              <a:lnSpc>
                <a:spcPct val="90000"/>
              </a:lnSpc>
            </a:pPr>
            <a:r>
              <a:rPr lang="en-US" sz="2800" dirty="0" smtClean="0"/>
              <a:t>then </a:t>
            </a:r>
            <a:r>
              <a:rPr lang="en-US" sz="2800" dirty="0"/>
              <a:t>the </a:t>
            </a:r>
            <a:r>
              <a:rPr lang="en-US" sz="2800" dirty="0" smtClean="0"/>
              <a:t>areas </a:t>
            </a:r>
            <a:r>
              <a:rPr lang="en-US" sz="2800" dirty="0"/>
              <a:t>have a ratio of a</a:t>
            </a:r>
            <a:r>
              <a:rPr lang="en-US" sz="2800" baseline="30000" dirty="0"/>
              <a:t>2</a:t>
            </a:r>
            <a:r>
              <a:rPr lang="en-US" sz="2800" dirty="0"/>
              <a:t>:b</a:t>
            </a:r>
            <a:r>
              <a:rPr lang="en-US" sz="2800" baseline="30000" dirty="0"/>
              <a:t>2</a:t>
            </a:r>
            <a:r>
              <a:rPr lang="en-US" sz="2800" dirty="0"/>
              <a:t> </a:t>
            </a:r>
            <a:endParaRPr lang="en-US" sz="2800" dirty="0" smtClean="0"/>
          </a:p>
          <a:p>
            <a:pPr>
              <a:lnSpc>
                <a:spcPct val="90000"/>
              </a:lnSpc>
            </a:pPr>
            <a:r>
              <a:rPr lang="en-US" sz="2800" dirty="0" smtClean="0"/>
              <a:t>and the </a:t>
            </a:r>
            <a:r>
              <a:rPr lang="en-US" sz="2800" dirty="0"/>
              <a:t>volumes have a ratio of a</a:t>
            </a:r>
            <a:r>
              <a:rPr lang="en-US" sz="2800" baseline="30000" dirty="0"/>
              <a:t>3</a:t>
            </a:r>
            <a:r>
              <a:rPr lang="en-US" sz="2800" dirty="0"/>
              <a:t>:b</a:t>
            </a:r>
            <a:r>
              <a:rPr lang="en-US" sz="2800" baseline="30000" dirty="0"/>
              <a:t>3</a:t>
            </a:r>
          </a:p>
        </p:txBody>
      </p:sp>
    </p:spTree>
    <p:extLst>
      <p:ext uri="{BB962C8B-B14F-4D97-AF65-F5344CB8AC3E}">
        <p14:creationId xmlns:p14="http://schemas.microsoft.com/office/powerpoint/2010/main" val="153523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12.7 Explore Similar Solids</a:t>
            </a:r>
          </a:p>
        </p:txBody>
      </p:sp>
      <p:sp>
        <p:nvSpPr>
          <p:cNvPr id="3" name="Content Placeholder 2"/>
          <p:cNvSpPr>
            <a:spLocks noGrp="1"/>
          </p:cNvSpPr>
          <p:nvPr>
            <p:ph idx="1"/>
          </p:nvPr>
        </p:nvSpPr>
        <p:spPr>
          <a:xfrm>
            <a:off x="228600" y="1257300"/>
            <a:ext cx="8610600" cy="3600450"/>
          </a:xfrm>
        </p:spPr>
        <p:txBody>
          <a:bodyPr>
            <a:normAutofit fontScale="92500" lnSpcReduction="20000"/>
          </a:bodyPr>
          <a:lstStyle/>
          <a:p>
            <a:pPr>
              <a:lnSpc>
                <a:spcPct val="90000"/>
              </a:lnSpc>
            </a:pPr>
            <a:r>
              <a:rPr lang="en-US" dirty="0"/>
              <a:t>Cube C has a surface area of </a:t>
            </a:r>
            <a:r>
              <a:rPr lang="en-US" dirty="0" smtClean="0"/>
              <a:t>216 square </a:t>
            </a:r>
            <a:r>
              <a:rPr lang="en-US" dirty="0"/>
              <a:t>units and Cube D has a surface area of </a:t>
            </a:r>
            <a:r>
              <a:rPr lang="en-US" dirty="0" smtClean="0"/>
              <a:t>600 </a:t>
            </a:r>
            <a:r>
              <a:rPr lang="en-US" dirty="0"/>
              <a:t>square units.  Find the scale factor of C to D.  </a:t>
            </a:r>
          </a:p>
          <a:p>
            <a:pPr>
              <a:lnSpc>
                <a:spcPct val="90000"/>
              </a:lnSpc>
            </a:pPr>
            <a:endParaRPr lang="en-US" dirty="0" smtClean="0"/>
          </a:p>
          <a:p>
            <a:pPr>
              <a:lnSpc>
                <a:spcPct val="90000"/>
              </a:lnSpc>
            </a:pPr>
            <a:r>
              <a:rPr lang="en-US" dirty="0" smtClean="0"/>
              <a:t>Find </a:t>
            </a:r>
            <a:r>
              <a:rPr lang="en-US" dirty="0"/>
              <a:t>the edge length of C.</a:t>
            </a:r>
          </a:p>
          <a:p>
            <a:pPr>
              <a:lnSpc>
                <a:spcPct val="90000"/>
              </a:lnSpc>
            </a:pPr>
            <a:endParaRPr lang="en-US" dirty="0" smtClean="0"/>
          </a:p>
          <a:p>
            <a:pPr>
              <a:lnSpc>
                <a:spcPct val="90000"/>
              </a:lnSpc>
            </a:pPr>
            <a:r>
              <a:rPr lang="en-US" dirty="0" smtClean="0"/>
              <a:t>Use </a:t>
            </a:r>
            <a:r>
              <a:rPr lang="en-US" dirty="0"/>
              <a:t>the scale factor to find the volume of </a:t>
            </a:r>
            <a:r>
              <a:rPr lang="en-US" dirty="0" smtClean="0"/>
              <a:t>D.</a:t>
            </a:r>
          </a:p>
          <a:p>
            <a:pPr>
              <a:lnSpc>
                <a:spcPct val="90000"/>
              </a:lnSpc>
            </a:pPr>
            <a:endParaRPr lang="en-US" dirty="0"/>
          </a:p>
          <a:p>
            <a:pPr>
              <a:lnSpc>
                <a:spcPct val="90000"/>
              </a:lnSpc>
            </a:pPr>
            <a:endParaRPr lang="en-US" dirty="0" smtClean="0"/>
          </a:p>
          <a:p>
            <a:pPr>
              <a:lnSpc>
                <a:spcPct val="90000"/>
              </a:lnSpc>
            </a:pPr>
            <a:r>
              <a:rPr lang="en-US" i="1" dirty="0"/>
              <a:t>850 #2-26 even, 30-48 </a:t>
            </a:r>
            <a:r>
              <a:rPr lang="en-US" i="1" dirty="0" smtClean="0"/>
              <a:t>even = 23</a:t>
            </a:r>
          </a:p>
          <a:p>
            <a:pPr>
              <a:lnSpc>
                <a:spcPct val="90000"/>
              </a:lnSpc>
            </a:pPr>
            <a:r>
              <a:rPr lang="en-US" i="1" dirty="0" smtClean="0"/>
              <a:t>Extra Credit </a:t>
            </a:r>
            <a:r>
              <a:rPr lang="en-US" i="1" dirty="0"/>
              <a:t>854 #2, </a:t>
            </a:r>
            <a:r>
              <a:rPr lang="en-US" i="1" dirty="0" smtClean="0"/>
              <a:t>4 = +2</a:t>
            </a:r>
            <a:endParaRPr lang="en-US" dirty="0"/>
          </a:p>
          <a:p>
            <a:endParaRPr lang="en-US" dirty="0"/>
          </a:p>
        </p:txBody>
      </p:sp>
    </p:spTree>
    <p:extLst>
      <p:ext uri="{BB962C8B-B14F-4D97-AF65-F5344CB8AC3E}">
        <p14:creationId xmlns:p14="http://schemas.microsoft.com/office/powerpoint/2010/main" val="334074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4000" dirty="0" smtClean="0"/>
              <a:t>12.1 Explore Solids</a:t>
            </a:r>
          </a:p>
        </p:txBody>
      </p:sp>
      <p:pic>
        <p:nvPicPr>
          <p:cNvPr id="8196" name="Picture 8" descr="cone"/>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00502" y="1143000"/>
            <a:ext cx="5143499" cy="4000500"/>
          </a:xfrm>
          <a:noFill/>
        </p:spPr>
      </p:pic>
      <p:sp>
        <p:nvSpPr>
          <p:cNvPr id="16388" name="Rectangle 4"/>
          <p:cNvSpPr>
            <a:spLocks noGrp="1" noChangeArrowheads="1"/>
          </p:cNvSpPr>
          <p:nvPr>
            <p:ph type="body" sz="half" idx="4294967295"/>
          </p:nvPr>
        </p:nvSpPr>
        <p:spPr>
          <a:xfrm>
            <a:off x="0" y="1371600"/>
            <a:ext cx="4038600" cy="3543300"/>
          </a:xfrm>
        </p:spPr>
        <p:txBody>
          <a:bodyPr>
            <a:normAutofit lnSpcReduction="10000"/>
          </a:bodyPr>
          <a:lstStyle/>
          <a:p>
            <a:pPr eaLnBrk="1" hangingPunct="1"/>
            <a:r>
              <a:rPr lang="en-US" sz="2400" dirty="0" smtClean="0">
                <a:solidFill>
                  <a:schemeClr val="bg1"/>
                </a:solidFill>
              </a:rPr>
              <a:t>Pyramid </a:t>
            </a:r>
            <a:r>
              <a:rPr lang="en-US" sz="2400" dirty="0" smtClean="0">
                <a:solidFill>
                  <a:schemeClr val="bg1"/>
                </a:solidFill>
                <a:sym typeface="Wingdings" pitchFamily="2" charset="2"/>
              </a:rPr>
              <a:t></a:t>
            </a:r>
            <a:r>
              <a:rPr lang="en-US" sz="2400" dirty="0" smtClean="0">
                <a:solidFill>
                  <a:schemeClr val="bg1"/>
                </a:solidFill>
              </a:rPr>
              <a:t> polyhedron with all but one face intersecting in one point</a:t>
            </a:r>
          </a:p>
          <a:p>
            <a:pPr eaLnBrk="1" hangingPunct="1"/>
            <a:r>
              <a:rPr lang="en-US" sz="2400" dirty="0" smtClean="0">
                <a:solidFill>
                  <a:schemeClr val="bg1"/>
                </a:solidFill>
              </a:rPr>
              <a:t>Cone </a:t>
            </a:r>
            <a:r>
              <a:rPr lang="en-US" sz="2400" dirty="0" smtClean="0">
                <a:solidFill>
                  <a:schemeClr val="bg1"/>
                </a:solidFill>
                <a:sym typeface="Wingdings" pitchFamily="2" charset="2"/>
              </a:rPr>
              <a:t></a:t>
            </a:r>
            <a:r>
              <a:rPr lang="en-US" sz="2400" dirty="0" smtClean="0">
                <a:solidFill>
                  <a:schemeClr val="bg1"/>
                </a:solidFill>
              </a:rPr>
              <a:t> circular base with the other surface meeting in a point (kind of like a pyramid)</a:t>
            </a:r>
          </a:p>
          <a:p>
            <a:pPr eaLnBrk="1" hangingPunct="1"/>
            <a:r>
              <a:rPr lang="en-US" sz="2400" dirty="0" smtClean="0">
                <a:solidFill>
                  <a:schemeClr val="bg1"/>
                </a:solidFill>
              </a:rPr>
              <a:t>Sphere </a:t>
            </a:r>
            <a:r>
              <a:rPr lang="en-US" sz="2400" dirty="0" smtClean="0">
                <a:solidFill>
                  <a:schemeClr val="bg1"/>
                </a:solidFill>
                <a:sym typeface="Wingdings" pitchFamily="2" charset="2"/>
              </a:rPr>
              <a:t></a:t>
            </a:r>
            <a:r>
              <a:rPr lang="en-US" sz="2400" dirty="0" smtClean="0">
                <a:solidFill>
                  <a:schemeClr val="bg1"/>
                </a:solidFill>
              </a:rPr>
              <a:t> all the points that are a given distance from the center</a:t>
            </a:r>
          </a:p>
        </p:txBody>
      </p:sp>
    </p:spTree>
    <p:extLst>
      <p:ext uri="{BB962C8B-B14F-4D97-AF65-F5344CB8AC3E}">
        <p14:creationId xmlns:p14="http://schemas.microsoft.com/office/powerpoint/2010/main" val="13197919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Answers and Quiz</a:t>
            </a:r>
            <a:endParaRPr lang="en-US" dirty="0"/>
          </a:p>
        </p:txBody>
      </p:sp>
      <p:sp>
        <p:nvSpPr>
          <p:cNvPr id="3" name="Content Placeholder 2"/>
          <p:cNvSpPr>
            <a:spLocks noGrp="1"/>
          </p:cNvSpPr>
          <p:nvPr>
            <p:ph idx="1"/>
          </p:nvPr>
        </p:nvSpPr>
        <p:spPr/>
        <p:txBody>
          <a:bodyPr/>
          <a:lstStyle/>
          <a:p>
            <a:r>
              <a:rPr lang="en-US" dirty="0" smtClean="0">
                <a:hlinkClick r:id="rId3" action="ppaction://hlinkpres?slideindex=1&amp;slidetitle="/>
              </a:rPr>
              <a:t>12.7 Answers</a:t>
            </a:r>
            <a:endParaRPr lang="en-US" dirty="0" smtClean="0"/>
          </a:p>
          <a:p>
            <a:endParaRPr lang="en-US" dirty="0"/>
          </a:p>
          <a:p>
            <a:r>
              <a:rPr lang="en-US" dirty="0" smtClean="0">
                <a:hlinkClick r:id="rId4" action="ppaction://hlinkpres?slideindex=1&amp;slidetitle="/>
              </a:rPr>
              <a:t>12.7 Homework Quiz</a:t>
            </a:r>
            <a:endParaRPr lang="en-US" dirty="0"/>
          </a:p>
        </p:txBody>
      </p:sp>
    </p:spTree>
    <p:extLst>
      <p:ext uri="{BB962C8B-B14F-4D97-AF65-F5344CB8AC3E}">
        <p14:creationId xmlns:p14="http://schemas.microsoft.com/office/powerpoint/2010/main" val="38802177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12.Review</a:t>
            </a:r>
            <a:endParaRPr lang="en-US" dirty="0"/>
          </a:p>
        </p:txBody>
      </p:sp>
      <p:sp>
        <p:nvSpPr>
          <p:cNvPr id="3" name="Content Placeholder 2"/>
          <p:cNvSpPr>
            <a:spLocks noGrp="1"/>
          </p:cNvSpPr>
          <p:nvPr>
            <p:ph idx="1"/>
          </p:nvPr>
        </p:nvSpPr>
        <p:spPr/>
        <p:txBody>
          <a:bodyPr/>
          <a:lstStyle/>
          <a:p>
            <a:r>
              <a:rPr lang="en-US" i="1" dirty="0"/>
              <a:t>861 #1-17 </a:t>
            </a:r>
            <a:r>
              <a:rPr lang="en-US" i="1" dirty="0" smtClean="0"/>
              <a:t>all = 17</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6454"/>
            <a:ext cx="3724276" cy="4722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3036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12.1 Explore Solids</a:t>
            </a:r>
            <a:endParaRPr lang="en-US" dirty="0"/>
          </a:p>
        </p:txBody>
      </p:sp>
      <p:sp>
        <p:nvSpPr>
          <p:cNvPr id="3" name="Content Placeholder 2"/>
          <p:cNvSpPr>
            <a:spLocks noGrp="1"/>
          </p:cNvSpPr>
          <p:nvPr>
            <p:ph idx="1"/>
          </p:nvPr>
        </p:nvSpPr>
        <p:spPr>
          <a:xfrm>
            <a:off x="228600" y="2724150"/>
            <a:ext cx="8610600" cy="1946673"/>
          </a:xfrm>
        </p:spPr>
        <p:txBody>
          <a:bodyPr>
            <a:normAutofit fontScale="77500" lnSpcReduction="20000"/>
          </a:bodyPr>
          <a:lstStyle/>
          <a:p>
            <a:r>
              <a:rPr lang="en-US" dirty="0" smtClean="0"/>
              <a:t>Convex</a:t>
            </a:r>
          </a:p>
          <a:p>
            <a:pPr lvl="1"/>
            <a:r>
              <a:rPr lang="en-US" dirty="0" smtClean="0"/>
              <a:t>Any two points can be connected with a segment completely inside the polyhedron</a:t>
            </a:r>
          </a:p>
          <a:p>
            <a:r>
              <a:rPr lang="en-US" dirty="0" smtClean="0"/>
              <a:t>Concave</a:t>
            </a:r>
          </a:p>
          <a:p>
            <a:pPr lvl="1"/>
            <a:r>
              <a:rPr lang="en-US" dirty="0" smtClean="0"/>
              <a:t>Not convex</a:t>
            </a:r>
          </a:p>
          <a:p>
            <a:pPr lvl="1"/>
            <a:r>
              <a:rPr lang="en-US" dirty="0" smtClean="0"/>
              <a:t>Has a “cave”</a:t>
            </a:r>
          </a:p>
        </p:txBody>
      </p:sp>
      <p:sp>
        <p:nvSpPr>
          <p:cNvPr id="4" name="TextBox 3"/>
          <p:cNvSpPr txBox="1"/>
          <p:nvPr/>
        </p:nvSpPr>
        <p:spPr>
          <a:xfrm>
            <a:off x="220851" y="971550"/>
            <a:ext cx="8686800" cy="492443"/>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600" dirty="0" smtClean="0"/>
              <a:t>Euler’s Theorem</a:t>
            </a:r>
            <a:endParaRPr lang="en-US" sz="2600" dirty="0"/>
          </a:p>
        </p:txBody>
      </p:sp>
      <mc:AlternateContent xmlns:mc="http://schemas.openxmlformats.org/markup-compatibility/2006" xmlns:a14="http://schemas.microsoft.com/office/drawing/2010/main">
        <mc:Choice Requires="a14">
          <p:sp>
            <p:nvSpPr>
              <p:cNvPr id="5" name="TextBox 4"/>
              <p:cNvSpPr txBox="1"/>
              <p:nvPr/>
            </p:nvSpPr>
            <p:spPr>
              <a:xfrm>
                <a:off x="220851" y="1474232"/>
                <a:ext cx="8686800" cy="129266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600" dirty="0" smtClean="0"/>
                  <a:t>The number of faces (</a:t>
                </a:r>
                <a:r>
                  <a:rPr lang="en-US" sz="2600" i="1" dirty="0" smtClean="0"/>
                  <a:t>F</a:t>
                </a:r>
                <a:r>
                  <a:rPr lang="en-US" sz="2600" dirty="0" smtClean="0"/>
                  <a:t>), vertices (</a:t>
                </a:r>
                <a:r>
                  <a:rPr lang="en-US" sz="2600" i="1" dirty="0" smtClean="0"/>
                  <a:t>V</a:t>
                </a:r>
                <a:r>
                  <a:rPr lang="en-US" sz="2600" dirty="0" smtClean="0"/>
                  <a:t>), and edges (</a:t>
                </a:r>
                <a:r>
                  <a:rPr lang="en-US" sz="2600" i="1" dirty="0" smtClean="0"/>
                  <a:t>E</a:t>
                </a:r>
                <a:r>
                  <a:rPr lang="en-US" sz="2600" dirty="0" smtClean="0"/>
                  <a:t>) of a polyhedron are related by </a:t>
                </a:r>
              </a:p>
              <a:p>
                <a:pPr/>
                <a14:m>
                  <m:oMathPara xmlns:m="http://schemas.openxmlformats.org/officeDocument/2006/math">
                    <m:oMathParaPr>
                      <m:jc m:val="centerGroup"/>
                    </m:oMathParaPr>
                    <m:oMath xmlns:m="http://schemas.openxmlformats.org/officeDocument/2006/math">
                      <m:r>
                        <a:rPr lang="en-US" sz="2600" b="0" i="1" smtClean="0">
                          <a:latin typeface="Cambria Math"/>
                        </a:rPr>
                        <m:t>𝐹</m:t>
                      </m:r>
                      <m:r>
                        <a:rPr lang="en-US" sz="2600" b="0" i="1" smtClean="0">
                          <a:latin typeface="Cambria Math"/>
                        </a:rPr>
                        <m:t>+</m:t>
                      </m:r>
                      <m:r>
                        <a:rPr lang="en-US" sz="2600" b="0" i="1" smtClean="0">
                          <a:latin typeface="Cambria Math"/>
                        </a:rPr>
                        <m:t>𝑉</m:t>
                      </m:r>
                      <m:r>
                        <a:rPr lang="en-US" sz="2600" b="0" i="1" smtClean="0">
                          <a:latin typeface="Cambria Math"/>
                        </a:rPr>
                        <m:t>=</m:t>
                      </m:r>
                      <m:r>
                        <a:rPr lang="en-US" sz="2600" b="0" i="1" smtClean="0">
                          <a:latin typeface="Cambria Math"/>
                        </a:rPr>
                        <m:t>𝐸</m:t>
                      </m:r>
                      <m:r>
                        <a:rPr lang="en-US" sz="2600" b="0" i="1" smtClean="0">
                          <a:latin typeface="Cambria Math"/>
                        </a:rPr>
                        <m:t>+2</m:t>
                      </m:r>
                    </m:oMath>
                  </m:oMathPara>
                </a14:m>
                <a:endParaRPr lang="en-US" sz="2600" dirty="0"/>
              </a:p>
            </p:txBody>
          </p:sp>
        </mc:Choice>
        <mc:Fallback xmlns="">
          <p:sp>
            <p:nvSpPr>
              <p:cNvPr id="5" name="TextBox 4"/>
              <p:cNvSpPr txBox="1">
                <a:spLocks noRot="1" noChangeAspect="1" noMove="1" noResize="1" noEditPoints="1" noAdjustHandles="1" noChangeArrowheads="1" noChangeShapeType="1" noTextEdit="1"/>
              </p:cNvSpPr>
              <p:nvPr/>
            </p:nvSpPr>
            <p:spPr>
              <a:xfrm>
                <a:off x="220851" y="1474232"/>
                <a:ext cx="8686800" cy="1292662"/>
              </a:xfrm>
              <a:prstGeom prst="rect">
                <a:avLst/>
              </a:prstGeom>
              <a:blipFill rotWithShape="1">
                <a:blip r:embed="rId3"/>
                <a:stretch>
                  <a:fillRect/>
                </a:stretch>
              </a:blipFill>
            </p:spPr>
            <p:txBody>
              <a:bodyPr/>
              <a:lstStyle/>
              <a:p>
                <a:r>
                  <a:rPr lang="en-US">
                    <a:noFill/>
                  </a:rPr>
                  <a:t> </a:t>
                </a:r>
              </a:p>
            </p:txBody>
          </p:sp>
        </mc:Fallback>
      </mc:AlternateContent>
      <p:pic>
        <p:nvPicPr>
          <p:cNvPr id="3075"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3801" y="3086100"/>
            <a:ext cx="2270849" cy="1950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34294" y="3155752"/>
            <a:ext cx="2809707" cy="1603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287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Effect transition="in" filter="fade">
                                      <p:cBhvr>
                                        <p:cTn id="19" dur="500"/>
                                        <p:tgtEl>
                                          <p:spTgt spid="307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5"/>
                                        </p:tgtEl>
                                        <p:attrNameLst>
                                          <p:attrName>style.visibility</p:attrName>
                                        </p:attrNameLst>
                                      </p:cBhvr>
                                      <p:to>
                                        <p:strVal val="visible"/>
                                      </p:to>
                                    </p:set>
                                    <p:animEffect transition="in" filter="fade">
                                      <p:cBhvr>
                                        <p:cTn id="32"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12.1 Explore Solids</a:t>
            </a:r>
            <a:endParaRPr lang="en-US" dirty="0"/>
          </a:p>
        </p:txBody>
      </p:sp>
      <p:sp>
        <p:nvSpPr>
          <p:cNvPr id="3" name="Content Placeholder 2"/>
          <p:cNvSpPr>
            <a:spLocks noGrp="1"/>
          </p:cNvSpPr>
          <p:nvPr>
            <p:ph idx="1"/>
          </p:nvPr>
        </p:nvSpPr>
        <p:spPr/>
        <p:txBody>
          <a:bodyPr/>
          <a:lstStyle/>
          <a:p>
            <a:r>
              <a:rPr lang="en-US" dirty="0" smtClean="0"/>
              <a:t>Tell whether the solid is a polyhedron.  If it is, name the polyhedron and find the number of faces, vertices, and edges and describe as convex or concave</a:t>
            </a:r>
            <a:endParaRPr lang="en-US" dirty="0"/>
          </a:p>
        </p:txBody>
      </p:sp>
      <p:pic>
        <p:nvPicPr>
          <p:cNvPr id="205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2571750"/>
            <a:ext cx="2910970" cy="2178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2920" y="2571750"/>
            <a:ext cx="2720679"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15902" y="2569964"/>
            <a:ext cx="2989998" cy="1802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88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title"/>
          </p:nvPr>
        </p:nvSpPr>
        <p:spPr/>
        <p:txBody>
          <a:bodyPr>
            <a:normAutofit/>
          </a:bodyPr>
          <a:lstStyle/>
          <a:p>
            <a:r>
              <a:rPr lang="en-US" sz="3600" dirty="0" smtClean="0"/>
              <a:t>12.1 Explore Solids</a:t>
            </a:r>
            <a:endParaRPr lang="en-US" sz="4000" dirty="0" smtClean="0"/>
          </a:p>
        </p:txBody>
      </p:sp>
      <p:pic>
        <p:nvPicPr>
          <p:cNvPr id="18441" name="Picture 9" descr="635px-Tetrahedron"/>
          <p:cNvPicPr>
            <a:picLocks noGrp="1" noChangeAspect="1" noChangeArrowheads="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38600" y="438151"/>
            <a:ext cx="1998454" cy="1811834"/>
          </a:xfrm>
          <a:noFill/>
        </p:spPr>
      </p:pic>
      <p:sp>
        <p:nvSpPr>
          <p:cNvPr id="18435" name="Rectangle 3"/>
          <p:cNvSpPr>
            <a:spLocks noGrp="1" noChangeArrowheads="1"/>
          </p:cNvSpPr>
          <p:nvPr>
            <p:ph type="body" sz="half" idx="4294967295"/>
          </p:nvPr>
        </p:nvSpPr>
        <p:spPr>
          <a:xfrm>
            <a:off x="0" y="1200150"/>
            <a:ext cx="4572000" cy="3704035"/>
          </a:xfrm>
        </p:spPr>
        <p:txBody>
          <a:bodyPr>
            <a:noAutofit/>
          </a:bodyPr>
          <a:lstStyle/>
          <a:p>
            <a:r>
              <a:rPr lang="en-US" sz="2000" dirty="0" smtClean="0"/>
              <a:t>Regular polyhedron </a:t>
            </a:r>
          </a:p>
          <a:p>
            <a:pPr lvl="1"/>
            <a:r>
              <a:rPr lang="en-US" sz="2000" dirty="0" smtClean="0"/>
              <a:t>Polyhedron with congruent regular polygonal faces</a:t>
            </a:r>
          </a:p>
          <a:p>
            <a:pPr>
              <a:lnSpc>
                <a:spcPct val="80000"/>
              </a:lnSpc>
            </a:pPr>
            <a:r>
              <a:rPr lang="en-US" sz="2000" dirty="0" smtClean="0"/>
              <a:t>Only 5 types (</a:t>
            </a:r>
            <a:r>
              <a:rPr lang="en-US" sz="2000" b="1" dirty="0" smtClean="0"/>
              <a:t>Platonic solids</a:t>
            </a:r>
            <a:r>
              <a:rPr lang="en-US" sz="2000" dirty="0" smtClean="0"/>
              <a:t>)</a:t>
            </a:r>
          </a:p>
          <a:p>
            <a:pPr lvl="1" eaLnBrk="1" hangingPunct="1">
              <a:lnSpc>
                <a:spcPct val="80000"/>
              </a:lnSpc>
            </a:pPr>
            <a:r>
              <a:rPr lang="en-US" sz="2000" b="1" dirty="0" smtClean="0"/>
              <a:t>Tetrahedron</a:t>
            </a:r>
            <a:r>
              <a:rPr lang="en-US" sz="2000" dirty="0" smtClean="0"/>
              <a:t> </a:t>
            </a:r>
            <a:r>
              <a:rPr lang="en-US" sz="2000" dirty="0" smtClean="0">
                <a:sym typeface="Wingdings" pitchFamily="2" charset="2"/>
              </a:rPr>
              <a:t></a:t>
            </a:r>
            <a:r>
              <a:rPr lang="en-US" sz="2000" dirty="0" smtClean="0"/>
              <a:t> 4 faces (triangular pyramid)</a:t>
            </a:r>
          </a:p>
          <a:p>
            <a:pPr lvl="1" eaLnBrk="1" hangingPunct="1">
              <a:lnSpc>
                <a:spcPct val="80000"/>
              </a:lnSpc>
            </a:pPr>
            <a:r>
              <a:rPr lang="en-US" sz="2000" b="1" dirty="0" smtClean="0"/>
              <a:t>Hexahedron</a:t>
            </a:r>
            <a:r>
              <a:rPr lang="en-US" sz="2000" dirty="0" smtClean="0"/>
              <a:t> </a:t>
            </a:r>
            <a:r>
              <a:rPr lang="en-US" sz="2000" dirty="0" smtClean="0">
                <a:sym typeface="Wingdings" pitchFamily="2" charset="2"/>
              </a:rPr>
              <a:t></a:t>
            </a:r>
            <a:r>
              <a:rPr lang="en-US" sz="2000" dirty="0" smtClean="0"/>
              <a:t> 6 faces (cube)</a:t>
            </a:r>
          </a:p>
          <a:p>
            <a:pPr lvl="1" eaLnBrk="1" hangingPunct="1">
              <a:lnSpc>
                <a:spcPct val="80000"/>
              </a:lnSpc>
            </a:pPr>
            <a:r>
              <a:rPr lang="en-US" sz="2000" b="1" dirty="0" smtClean="0"/>
              <a:t>Octahedron</a:t>
            </a:r>
            <a:r>
              <a:rPr lang="en-US" sz="2000" dirty="0" smtClean="0"/>
              <a:t> </a:t>
            </a:r>
            <a:r>
              <a:rPr lang="en-US" sz="2000" dirty="0" smtClean="0">
                <a:sym typeface="Wingdings" pitchFamily="2" charset="2"/>
              </a:rPr>
              <a:t></a:t>
            </a:r>
            <a:r>
              <a:rPr lang="en-US" sz="2000" dirty="0" smtClean="0"/>
              <a:t> 8 faces (2 square pyramids put together)</a:t>
            </a:r>
          </a:p>
          <a:p>
            <a:pPr lvl="1" eaLnBrk="1" hangingPunct="1">
              <a:lnSpc>
                <a:spcPct val="80000"/>
              </a:lnSpc>
            </a:pPr>
            <a:r>
              <a:rPr lang="en-US" sz="2000" b="1" dirty="0" smtClean="0"/>
              <a:t>Dodecahedron</a:t>
            </a:r>
            <a:r>
              <a:rPr lang="en-US" sz="2000" dirty="0" smtClean="0"/>
              <a:t> </a:t>
            </a:r>
            <a:r>
              <a:rPr lang="en-US" sz="2000" dirty="0" smtClean="0">
                <a:sym typeface="Wingdings" pitchFamily="2" charset="2"/>
              </a:rPr>
              <a:t></a:t>
            </a:r>
            <a:r>
              <a:rPr lang="en-US" sz="2000" dirty="0" smtClean="0"/>
              <a:t> 12 faces (made with pentagons)</a:t>
            </a:r>
          </a:p>
          <a:p>
            <a:pPr lvl="1" eaLnBrk="1" hangingPunct="1">
              <a:lnSpc>
                <a:spcPct val="80000"/>
              </a:lnSpc>
            </a:pPr>
            <a:r>
              <a:rPr lang="en-US" sz="2000" b="1" dirty="0" smtClean="0"/>
              <a:t>Icosahedron</a:t>
            </a:r>
            <a:r>
              <a:rPr lang="en-US" sz="2000" dirty="0" smtClean="0"/>
              <a:t> </a:t>
            </a:r>
            <a:r>
              <a:rPr lang="en-US" sz="2000" dirty="0" smtClean="0">
                <a:sym typeface="Wingdings" pitchFamily="2" charset="2"/>
              </a:rPr>
              <a:t></a:t>
            </a:r>
            <a:r>
              <a:rPr lang="en-US" sz="2000" dirty="0" smtClean="0"/>
              <a:t> 20 faces (made with triangles) </a:t>
            </a:r>
          </a:p>
        </p:txBody>
      </p:sp>
      <p:pic>
        <p:nvPicPr>
          <p:cNvPr id="18442" name="Picture 10" descr="538px-Hexahedron"/>
          <p:cNvPicPr>
            <a:picLocks noGrp="1" noChangeAspect="1" noChangeArrowheads="1"/>
          </p:cNvPicPr>
          <p:nvPr>
            <p:ph sz="quarter" idx="4294967295"/>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7010401" y="1"/>
            <a:ext cx="1863725" cy="1841898"/>
          </a:xfrm>
          <a:noFill/>
        </p:spPr>
      </p:pic>
      <p:pic>
        <p:nvPicPr>
          <p:cNvPr id="18443" name="Picture 11" descr="613px-Dodecahedron"/>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43400" y="2991683"/>
            <a:ext cx="2386013" cy="2117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12" descr="605px-Octahedr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10201" y="1276350"/>
            <a:ext cx="2424113" cy="2065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3" descr="621px-Icosahedron"/>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2287" y="2971800"/>
            <a:ext cx="2271713" cy="2117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6670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6" presetClass="entr" presetSubtype="0" fill="hold" nodeType="clickEffect">
                                  <p:stCondLst>
                                    <p:cond delay="0"/>
                                  </p:stCondLst>
                                  <p:childTnLst>
                                    <p:set>
                                      <p:cBhvr>
                                        <p:cTn id="18" dur="1" fill="hold">
                                          <p:stCondLst>
                                            <p:cond delay="0"/>
                                          </p:stCondLst>
                                        </p:cTn>
                                        <p:tgtEl>
                                          <p:spTgt spid="18441"/>
                                        </p:tgtEl>
                                        <p:attrNameLst>
                                          <p:attrName>style.visibility</p:attrName>
                                        </p:attrNameLst>
                                      </p:cBhvr>
                                      <p:to>
                                        <p:strVal val="visible"/>
                                      </p:to>
                                    </p:set>
                                    <p:animEffect transition="in" filter="wipe(down)">
                                      <p:cBhvr>
                                        <p:cTn id="19" dur="580">
                                          <p:stCondLst>
                                            <p:cond delay="0"/>
                                          </p:stCondLst>
                                        </p:cTn>
                                        <p:tgtEl>
                                          <p:spTgt spid="18441"/>
                                        </p:tgtEl>
                                      </p:cBhvr>
                                    </p:animEffect>
                                    <p:anim calcmode="lin" valueType="num">
                                      <p:cBhvr>
                                        <p:cTn id="20" dur="1822" tmFilter="0,0; 0.14,0.36; 0.43,0.73; 0.71,0.91; 1.0,1.0">
                                          <p:stCondLst>
                                            <p:cond delay="0"/>
                                          </p:stCondLst>
                                        </p:cTn>
                                        <p:tgtEl>
                                          <p:spTgt spid="18441"/>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8441"/>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8441"/>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8441"/>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8441"/>
                                        </p:tgtEl>
                                        <p:attrNameLst>
                                          <p:attrName>ppt_y</p:attrName>
                                        </p:attrNameLst>
                                      </p:cBhvr>
                                      <p:tavLst>
                                        <p:tav tm="0" fmla="#ppt_y-sin(pi*$)/81">
                                          <p:val>
                                            <p:fltVal val="0"/>
                                          </p:val>
                                        </p:tav>
                                        <p:tav tm="100000">
                                          <p:val>
                                            <p:fltVal val="1"/>
                                          </p:val>
                                        </p:tav>
                                      </p:tavLst>
                                    </p:anim>
                                    <p:animScale>
                                      <p:cBhvr>
                                        <p:cTn id="25" dur="26">
                                          <p:stCondLst>
                                            <p:cond delay="650"/>
                                          </p:stCondLst>
                                        </p:cTn>
                                        <p:tgtEl>
                                          <p:spTgt spid="18441"/>
                                        </p:tgtEl>
                                      </p:cBhvr>
                                      <p:to x="100000" y="60000"/>
                                    </p:animScale>
                                    <p:animScale>
                                      <p:cBhvr>
                                        <p:cTn id="26" dur="166" decel="50000">
                                          <p:stCondLst>
                                            <p:cond delay="676"/>
                                          </p:stCondLst>
                                        </p:cTn>
                                        <p:tgtEl>
                                          <p:spTgt spid="18441"/>
                                        </p:tgtEl>
                                      </p:cBhvr>
                                      <p:to x="100000" y="100000"/>
                                    </p:animScale>
                                    <p:animScale>
                                      <p:cBhvr>
                                        <p:cTn id="27" dur="26">
                                          <p:stCondLst>
                                            <p:cond delay="1312"/>
                                          </p:stCondLst>
                                        </p:cTn>
                                        <p:tgtEl>
                                          <p:spTgt spid="18441"/>
                                        </p:tgtEl>
                                      </p:cBhvr>
                                      <p:to x="100000" y="80000"/>
                                    </p:animScale>
                                    <p:animScale>
                                      <p:cBhvr>
                                        <p:cTn id="28" dur="166" decel="50000">
                                          <p:stCondLst>
                                            <p:cond delay="1338"/>
                                          </p:stCondLst>
                                        </p:cTn>
                                        <p:tgtEl>
                                          <p:spTgt spid="18441"/>
                                        </p:tgtEl>
                                      </p:cBhvr>
                                      <p:to x="100000" y="100000"/>
                                    </p:animScale>
                                    <p:animScale>
                                      <p:cBhvr>
                                        <p:cTn id="29" dur="26">
                                          <p:stCondLst>
                                            <p:cond delay="1642"/>
                                          </p:stCondLst>
                                        </p:cTn>
                                        <p:tgtEl>
                                          <p:spTgt spid="18441"/>
                                        </p:tgtEl>
                                      </p:cBhvr>
                                      <p:to x="100000" y="90000"/>
                                    </p:animScale>
                                    <p:animScale>
                                      <p:cBhvr>
                                        <p:cTn id="30" dur="166" decel="50000">
                                          <p:stCondLst>
                                            <p:cond delay="1668"/>
                                          </p:stCondLst>
                                        </p:cTn>
                                        <p:tgtEl>
                                          <p:spTgt spid="18441"/>
                                        </p:tgtEl>
                                      </p:cBhvr>
                                      <p:to x="100000" y="100000"/>
                                    </p:animScale>
                                    <p:animScale>
                                      <p:cBhvr>
                                        <p:cTn id="31" dur="26">
                                          <p:stCondLst>
                                            <p:cond delay="1808"/>
                                          </p:stCondLst>
                                        </p:cTn>
                                        <p:tgtEl>
                                          <p:spTgt spid="18441"/>
                                        </p:tgtEl>
                                      </p:cBhvr>
                                      <p:to x="100000" y="95000"/>
                                    </p:animScale>
                                    <p:animScale>
                                      <p:cBhvr>
                                        <p:cTn id="32" dur="166" decel="50000">
                                          <p:stCondLst>
                                            <p:cond delay="1834"/>
                                          </p:stCondLst>
                                        </p:cTn>
                                        <p:tgtEl>
                                          <p:spTgt spid="18441"/>
                                        </p:tgtEl>
                                      </p:cBhvr>
                                      <p:to x="100000" y="100000"/>
                                    </p:animScale>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6" presetClass="entr" presetSubtype="0" fill="hold" nodeType="clickEffect">
                                  <p:stCondLst>
                                    <p:cond delay="0"/>
                                  </p:stCondLst>
                                  <p:childTnLst>
                                    <p:set>
                                      <p:cBhvr>
                                        <p:cTn id="40" dur="1" fill="hold">
                                          <p:stCondLst>
                                            <p:cond delay="0"/>
                                          </p:stCondLst>
                                        </p:cTn>
                                        <p:tgtEl>
                                          <p:spTgt spid="18442"/>
                                        </p:tgtEl>
                                        <p:attrNameLst>
                                          <p:attrName>style.visibility</p:attrName>
                                        </p:attrNameLst>
                                      </p:cBhvr>
                                      <p:to>
                                        <p:strVal val="visible"/>
                                      </p:to>
                                    </p:set>
                                    <p:animEffect transition="in" filter="wipe(down)">
                                      <p:cBhvr>
                                        <p:cTn id="41" dur="580">
                                          <p:stCondLst>
                                            <p:cond delay="0"/>
                                          </p:stCondLst>
                                        </p:cTn>
                                        <p:tgtEl>
                                          <p:spTgt spid="18442"/>
                                        </p:tgtEl>
                                      </p:cBhvr>
                                    </p:animEffect>
                                    <p:anim calcmode="lin" valueType="num">
                                      <p:cBhvr>
                                        <p:cTn id="42" dur="1822" tmFilter="0,0; 0.14,0.36; 0.43,0.73; 0.71,0.91; 1.0,1.0">
                                          <p:stCondLst>
                                            <p:cond delay="0"/>
                                          </p:stCondLst>
                                        </p:cTn>
                                        <p:tgtEl>
                                          <p:spTgt spid="18442"/>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8442"/>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8442"/>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8442"/>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8442"/>
                                        </p:tgtEl>
                                        <p:attrNameLst>
                                          <p:attrName>ppt_y</p:attrName>
                                        </p:attrNameLst>
                                      </p:cBhvr>
                                      <p:tavLst>
                                        <p:tav tm="0" fmla="#ppt_y-sin(pi*$)/81">
                                          <p:val>
                                            <p:fltVal val="0"/>
                                          </p:val>
                                        </p:tav>
                                        <p:tav tm="100000">
                                          <p:val>
                                            <p:fltVal val="1"/>
                                          </p:val>
                                        </p:tav>
                                      </p:tavLst>
                                    </p:anim>
                                    <p:animScale>
                                      <p:cBhvr>
                                        <p:cTn id="47" dur="26">
                                          <p:stCondLst>
                                            <p:cond delay="650"/>
                                          </p:stCondLst>
                                        </p:cTn>
                                        <p:tgtEl>
                                          <p:spTgt spid="18442"/>
                                        </p:tgtEl>
                                      </p:cBhvr>
                                      <p:to x="100000" y="60000"/>
                                    </p:animScale>
                                    <p:animScale>
                                      <p:cBhvr>
                                        <p:cTn id="48" dur="166" decel="50000">
                                          <p:stCondLst>
                                            <p:cond delay="676"/>
                                          </p:stCondLst>
                                        </p:cTn>
                                        <p:tgtEl>
                                          <p:spTgt spid="18442"/>
                                        </p:tgtEl>
                                      </p:cBhvr>
                                      <p:to x="100000" y="100000"/>
                                    </p:animScale>
                                    <p:animScale>
                                      <p:cBhvr>
                                        <p:cTn id="49" dur="26">
                                          <p:stCondLst>
                                            <p:cond delay="1312"/>
                                          </p:stCondLst>
                                        </p:cTn>
                                        <p:tgtEl>
                                          <p:spTgt spid="18442"/>
                                        </p:tgtEl>
                                      </p:cBhvr>
                                      <p:to x="100000" y="80000"/>
                                    </p:animScale>
                                    <p:animScale>
                                      <p:cBhvr>
                                        <p:cTn id="50" dur="166" decel="50000">
                                          <p:stCondLst>
                                            <p:cond delay="1338"/>
                                          </p:stCondLst>
                                        </p:cTn>
                                        <p:tgtEl>
                                          <p:spTgt spid="18442"/>
                                        </p:tgtEl>
                                      </p:cBhvr>
                                      <p:to x="100000" y="100000"/>
                                    </p:animScale>
                                    <p:animScale>
                                      <p:cBhvr>
                                        <p:cTn id="51" dur="26">
                                          <p:stCondLst>
                                            <p:cond delay="1642"/>
                                          </p:stCondLst>
                                        </p:cTn>
                                        <p:tgtEl>
                                          <p:spTgt spid="18442"/>
                                        </p:tgtEl>
                                      </p:cBhvr>
                                      <p:to x="100000" y="90000"/>
                                    </p:animScale>
                                    <p:animScale>
                                      <p:cBhvr>
                                        <p:cTn id="52" dur="166" decel="50000">
                                          <p:stCondLst>
                                            <p:cond delay="1668"/>
                                          </p:stCondLst>
                                        </p:cTn>
                                        <p:tgtEl>
                                          <p:spTgt spid="18442"/>
                                        </p:tgtEl>
                                      </p:cBhvr>
                                      <p:to x="100000" y="100000"/>
                                    </p:animScale>
                                    <p:animScale>
                                      <p:cBhvr>
                                        <p:cTn id="53" dur="26">
                                          <p:stCondLst>
                                            <p:cond delay="1808"/>
                                          </p:stCondLst>
                                        </p:cTn>
                                        <p:tgtEl>
                                          <p:spTgt spid="18442"/>
                                        </p:tgtEl>
                                      </p:cBhvr>
                                      <p:to x="100000" y="95000"/>
                                    </p:animScale>
                                    <p:animScale>
                                      <p:cBhvr>
                                        <p:cTn id="54" dur="166" decel="50000">
                                          <p:stCondLst>
                                            <p:cond delay="1834"/>
                                          </p:stCondLst>
                                        </p:cTn>
                                        <p:tgtEl>
                                          <p:spTgt spid="18442"/>
                                        </p:tgtEl>
                                      </p:cBhvr>
                                      <p:to x="100000" y="100000"/>
                                    </p:animScale>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26" presetClass="entr" presetSubtype="0" fill="hold" nodeType="clickEffect">
                                  <p:stCondLst>
                                    <p:cond delay="0"/>
                                  </p:stCondLst>
                                  <p:childTnLst>
                                    <p:set>
                                      <p:cBhvr>
                                        <p:cTn id="62" dur="1" fill="hold">
                                          <p:stCondLst>
                                            <p:cond delay="0"/>
                                          </p:stCondLst>
                                        </p:cTn>
                                        <p:tgtEl>
                                          <p:spTgt spid="18444"/>
                                        </p:tgtEl>
                                        <p:attrNameLst>
                                          <p:attrName>style.visibility</p:attrName>
                                        </p:attrNameLst>
                                      </p:cBhvr>
                                      <p:to>
                                        <p:strVal val="visible"/>
                                      </p:to>
                                    </p:set>
                                    <p:animEffect transition="in" filter="wipe(down)">
                                      <p:cBhvr>
                                        <p:cTn id="63" dur="580">
                                          <p:stCondLst>
                                            <p:cond delay="0"/>
                                          </p:stCondLst>
                                        </p:cTn>
                                        <p:tgtEl>
                                          <p:spTgt spid="18444"/>
                                        </p:tgtEl>
                                      </p:cBhvr>
                                    </p:animEffect>
                                    <p:anim calcmode="lin" valueType="num">
                                      <p:cBhvr>
                                        <p:cTn id="64" dur="1822" tmFilter="0,0; 0.14,0.36; 0.43,0.73; 0.71,0.91; 1.0,1.0">
                                          <p:stCondLst>
                                            <p:cond delay="0"/>
                                          </p:stCondLst>
                                        </p:cTn>
                                        <p:tgtEl>
                                          <p:spTgt spid="18444"/>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8444"/>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8444"/>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8444"/>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8444"/>
                                        </p:tgtEl>
                                        <p:attrNameLst>
                                          <p:attrName>ppt_y</p:attrName>
                                        </p:attrNameLst>
                                      </p:cBhvr>
                                      <p:tavLst>
                                        <p:tav tm="0" fmla="#ppt_y-sin(pi*$)/81">
                                          <p:val>
                                            <p:fltVal val="0"/>
                                          </p:val>
                                        </p:tav>
                                        <p:tav tm="100000">
                                          <p:val>
                                            <p:fltVal val="1"/>
                                          </p:val>
                                        </p:tav>
                                      </p:tavLst>
                                    </p:anim>
                                    <p:animScale>
                                      <p:cBhvr>
                                        <p:cTn id="69" dur="26">
                                          <p:stCondLst>
                                            <p:cond delay="650"/>
                                          </p:stCondLst>
                                        </p:cTn>
                                        <p:tgtEl>
                                          <p:spTgt spid="18444"/>
                                        </p:tgtEl>
                                      </p:cBhvr>
                                      <p:to x="100000" y="60000"/>
                                    </p:animScale>
                                    <p:animScale>
                                      <p:cBhvr>
                                        <p:cTn id="70" dur="166" decel="50000">
                                          <p:stCondLst>
                                            <p:cond delay="676"/>
                                          </p:stCondLst>
                                        </p:cTn>
                                        <p:tgtEl>
                                          <p:spTgt spid="18444"/>
                                        </p:tgtEl>
                                      </p:cBhvr>
                                      <p:to x="100000" y="100000"/>
                                    </p:animScale>
                                    <p:animScale>
                                      <p:cBhvr>
                                        <p:cTn id="71" dur="26">
                                          <p:stCondLst>
                                            <p:cond delay="1312"/>
                                          </p:stCondLst>
                                        </p:cTn>
                                        <p:tgtEl>
                                          <p:spTgt spid="18444"/>
                                        </p:tgtEl>
                                      </p:cBhvr>
                                      <p:to x="100000" y="80000"/>
                                    </p:animScale>
                                    <p:animScale>
                                      <p:cBhvr>
                                        <p:cTn id="72" dur="166" decel="50000">
                                          <p:stCondLst>
                                            <p:cond delay="1338"/>
                                          </p:stCondLst>
                                        </p:cTn>
                                        <p:tgtEl>
                                          <p:spTgt spid="18444"/>
                                        </p:tgtEl>
                                      </p:cBhvr>
                                      <p:to x="100000" y="100000"/>
                                    </p:animScale>
                                    <p:animScale>
                                      <p:cBhvr>
                                        <p:cTn id="73" dur="26">
                                          <p:stCondLst>
                                            <p:cond delay="1642"/>
                                          </p:stCondLst>
                                        </p:cTn>
                                        <p:tgtEl>
                                          <p:spTgt spid="18444"/>
                                        </p:tgtEl>
                                      </p:cBhvr>
                                      <p:to x="100000" y="90000"/>
                                    </p:animScale>
                                    <p:animScale>
                                      <p:cBhvr>
                                        <p:cTn id="74" dur="166" decel="50000">
                                          <p:stCondLst>
                                            <p:cond delay="1668"/>
                                          </p:stCondLst>
                                        </p:cTn>
                                        <p:tgtEl>
                                          <p:spTgt spid="18444"/>
                                        </p:tgtEl>
                                      </p:cBhvr>
                                      <p:to x="100000" y="100000"/>
                                    </p:animScale>
                                    <p:animScale>
                                      <p:cBhvr>
                                        <p:cTn id="75" dur="26">
                                          <p:stCondLst>
                                            <p:cond delay="1808"/>
                                          </p:stCondLst>
                                        </p:cTn>
                                        <p:tgtEl>
                                          <p:spTgt spid="18444"/>
                                        </p:tgtEl>
                                      </p:cBhvr>
                                      <p:to x="100000" y="95000"/>
                                    </p:animScale>
                                    <p:animScale>
                                      <p:cBhvr>
                                        <p:cTn id="76" dur="166" decel="50000">
                                          <p:stCondLst>
                                            <p:cond delay="1834"/>
                                          </p:stCondLst>
                                        </p:cTn>
                                        <p:tgtEl>
                                          <p:spTgt spid="18444"/>
                                        </p:tgtEl>
                                      </p:cBhvr>
                                      <p:to x="100000" y="100000"/>
                                    </p:animScale>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26" presetClass="entr" presetSubtype="0" fill="hold" nodeType="clickEffect">
                                  <p:stCondLst>
                                    <p:cond delay="0"/>
                                  </p:stCondLst>
                                  <p:childTnLst>
                                    <p:set>
                                      <p:cBhvr>
                                        <p:cTn id="84" dur="1" fill="hold">
                                          <p:stCondLst>
                                            <p:cond delay="0"/>
                                          </p:stCondLst>
                                        </p:cTn>
                                        <p:tgtEl>
                                          <p:spTgt spid="18443"/>
                                        </p:tgtEl>
                                        <p:attrNameLst>
                                          <p:attrName>style.visibility</p:attrName>
                                        </p:attrNameLst>
                                      </p:cBhvr>
                                      <p:to>
                                        <p:strVal val="visible"/>
                                      </p:to>
                                    </p:set>
                                    <p:animEffect transition="in" filter="wipe(down)">
                                      <p:cBhvr>
                                        <p:cTn id="85" dur="580">
                                          <p:stCondLst>
                                            <p:cond delay="0"/>
                                          </p:stCondLst>
                                        </p:cTn>
                                        <p:tgtEl>
                                          <p:spTgt spid="18443"/>
                                        </p:tgtEl>
                                      </p:cBhvr>
                                    </p:animEffect>
                                    <p:anim calcmode="lin" valueType="num">
                                      <p:cBhvr>
                                        <p:cTn id="86" dur="1822" tmFilter="0,0; 0.14,0.36; 0.43,0.73; 0.71,0.91; 1.0,1.0">
                                          <p:stCondLst>
                                            <p:cond delay="0"/>
                                          </p:stCondLst>
                                        </p:cTn>
                                        <p:tgtEl>
                                          <p:spTgt spid="18443"/>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18443"/>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18443"/>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18443"/>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18443"/>
                                        </p:tgtEl>
                                        <p:attrNameLst>
                                          <p:attrName>ppt_y</p:attrName>
                                        </p:attrNameLst>
                                      </p:cBhvr>
                                      <p:tavLst>
                                        <p:tav tm="0" fmla="#ppt_y-sin(pi*$)/81">
                                          <p:val>
                                            <p:fltVal val="0"/>
                                          </p:val>
                                        </p:tav>
                                        <p:tav tm="100000">
                                          <p:val>
                                            <p:fltVal val="1"/>
                                          </p:val>
                                        </p:tav>
                                      </p:tavLst>
                                    </p:anim>
                                    <p:animScale>
                                      <p:cBhvr>
                                        <p:cTn id="91" dur="26">
                                          <p:stCondLst>
                                            <p:cond delay="650"/>
                                          </p:stCondLst>
                                        </p:cTn>
                                        <p:tgtEl>
                                          <p:spTgt spid="18443"/>
                                        </p:tgtEl>
                                      </p:cBhvr>
                                      <p:to x="100000" y="60000"/>
                                    </p:animScale>
                                    <p:animScale>
                                      <p:cBhvr>
                                        <p:cTn id="92" dur="166" decel="50000">
                                          <p:stCondLst>
                                            <p:cond delay="676"/>
                                          </p:stCondLst>
                                        </p:cTn>
                                        <p:tgtEl>
                                          <p:spTgt spid="18443"/>
                                        </p:tgtEl>
                                      </p:cBhvr>
                                      <p:to x="100000" y="100000"/>
                                    </p:animScale>
                                    <p:animScale>
                                      <p:cBhvr>
                                        <p:cTn id="93" dur="26">
                                          <p:stCondLst>
                                            <p:cond delay="1312"/>
                                          </p:stCondLst>
                                        </p:cTn>
                                        <p:tgtEl>
                                          <p:spTgt spid="18443"/>
                                        </p:tgtEl>
                                      </p:cBhvr>
                                      <p:to x="100000" y="80000"/>
                                    </p:animScale>
                                    <p:animScale>
                                      <p:cBhvr>
                                        <p:cTn id="94" dur="166" decel="50000">
                                          <p:stCondLst>
                                            <p:cond delay="1338"/>
                                          </p:stCondLst>
                                        </p:cTn>
                                        <p:tgtEl>
                                          <p:spTgt spid="18443"/>
                                        </p:tgtEl>
                                      </p:cBhvr>
                                      <p:to x="100000" y="100000"/>
                                    </p:animScale>
                                    <p:animScale>
                                      <p:cBhvr>
                                        <p:cTn id="95" dur="26">
                                          <p:stCondLst>
                                            <p:cond delay="1642"/>
                                          </p:stCondLst>
                                        </p:cTn>
                                        <p:tgtEl>
                                          <p:spTgt spid="18443"/>
                                        </p:tgtEl>
                                      </p:cBhvr>
                                      <p:to x="100000" y="90000"/>
                                    </p:animScale>
                                    <p:animScale>
                                      <p:cBhvr>
                                        <p:cTn id="96" dur="166" decel="50000">
                                          <p:stCondLst>
                                            <p:cond delay="1668"/>
                                          </p:stCondLst>
                                        </p:cTn>
                                        <p:tgtEl>
                                          <p:spTgt spid="18443"/>
                                        </p:tgtEl>
                                      </p:cBhvr>
                                      <p:to x="100000" y="100000"/>
                                    </p:animScale>
                                    <p:animScale>
                                      <p:cBhvr>
                                        <p:cTn id="97" dur="26">
                                          <p:stCondLst>
                                            <p:cond delay="1808"/>
                                          </p:stCondLst>
                                        </p:cTn>
                                        <p:tgtEl>
                                          <p:spTgt spid="18443"/>
                                        </p:tgtEl>
                                      </p:cBhvr>
                                      <p:to x="100000" y="95000"/>
                                    </p:animScale>
                                    <p:animScale>
                                      <p:cBhvr>
                                        <p:cTn id="98" dur="166" decel="50000">
                                          <p:stCondLst>
                                            <p:cond delay="1834"/>
                                          </p:stCondLst>
                                        </p:cTn>
                                        <p:tgtEl>
                                          <p:spTgt spid="18443"/>
                                        </p:tgtEl>
                                      </p:cBhvr>
                                      <p:to x="100000" y="100000"/>
                                    </p:animScale>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8435">
                                            <p:txEl>
                                              <p:pRg st="7" end="7"/>
                                            </p:txEl>
                                          </p:spTgt>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6" presetClass="entr" presetSubtype="0" fill="hold" nodeType="clickEffect">
                                  <p:stCondLst>
                                    <p:cond delay="0"/>
                                  </p:stCondLst>
                                  <p:childTnLst>
                                    <p:set>
                                      <p:cBhvr>
                                        <p:cTn id="106" dur="1" fill="hold">
                                          <p:stCondLst>
                                            <p:cond delay="0"/>
                                          </p:stCondLst>
                                        </p:cTn>
                                        <p:tgtEl>
                                          <p:spTgt spid="18445"/>
                                        </p:tgtEl>
                                        <p:attrNameLst>
                                          <p:attrName>style.visibility</p:attrName>
                                        </p:attrNameLst>
                                      </p:cBhvr>
                                      <p:to>
                                        <p:strVal val="visible"/>
                                      </p:to>
                                    </p:set>
                                    <p:animEffect transition="in" filter="wipe(down)">
                                      <p:cBhvr>
                                        <p:cTn id="107" dur="580">
                                          <p:stCondLst>
                                            <p:cond delay="0"/>
                                          </p:stCondLst>
                                        </p:cTn>
                                        <p:tgtEl>
                                          <p:spTgt spid="18445"/>
                                        </p:tgtEl>
                                      </p:cBhvr>
                                    </p:animEffect>
                                    <p:anim calcmode="lin" valueType="num">
                                      <p:cBhvr>
                                        <p:cTn id="108" dur="1822" tmFilter="0,0; 0.14,0.36; 0.43,0.73; 0.71,0.91; 1.0,1.0">
                                          <p:stCondLst>
                                            <p:cond delay="0"/>
                                          </p:stCondLst>
                                        </p:cTn>
                                        <p:tgtEl>
                                          <p:spTgt spid="18445"/>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18445"/>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18445"/>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18445"/>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18445"/>
                                        </p:tgtEl>
                                        <p:attrNameLst>
                                          <p:attrName>ppt_y</p:attrName>
                                        </p:attrNameLst>
                                      </p:cBhvr>
                                      <p:tavLst>
                                        <p:tav tm="0" fmla="#ppt_y-sin(pi*$)/81">
                                          <p:val>
                                            <p:fltVal val="0"/>
                                          </p:val>
                                        </p:tav>
                                        <p:tav tm="100000">
                                          <p:val>
                                            <p:fltVal val="1"/>
                                          </p:val>
                                        </p:tav>
                                      </p:tavLst>
                                    </p:anim>
                                    <p:animScale>
                                      <p:cBhvr>
                                        <p:cTn id="113" dur="26">
                                          <p:stCondLst>
                                            <p:cond delay="650"/>
                                          </p:stCondLst>
                                        </p:cTn>
                                        <p:tgtEl>
                                          <p:spTgt spid="18445"/>
                                        </p:tgtEl>
                                      </p:cBhvr>
                                      <p:to x="100000" y="60000"/>
                                    </p:animScale>
                                    <p:animScale>
                                      <p:cBhvr>
                                        <p:cTn id="114" dur="166" decel="50000">
                                          <p:stCondLst>
                                            <p:cond delay="676"/>
                                          </p:stCondLst>
                                        </p:cTn>
                                        <p:tgtEl>
                                          <p:spTgt spid="18445"/>
                                        </p:tgtEl>
                                      </p:cBhvr>
                                      <p:to x="100000" y="100000"/>
                                    </p:animScale>
                                    <p:animScale>
                                      <p:cBhvr>
                                        <p:cTn id="115" dur="26">
                                          <p:stCondLst>
                                            <p:cond delay="1312"/>
                                          </p:stCondLst>
                                        </p:cTn>
                                        <p:tgtEl>
                                          <p:spTgt spid="18445"/>
                                        </p:tgtEl>
                                      </p:cBhvr>
                                      <p:to x="100000" y="80000"/>
                                    </p:animScale>
                                    <p:animScale>
                                      <p:cBhvr>
                                        <p:cTn id="116" dur="166" decel="50000">
                                          <p:stCondLst>
                                            <p:cond delay="1338"/>
                                          </p:stCondLst>
                                        </p:cTn>
                                        <p:tgtEl>
                                          <p:spTgt spid="18445"/>
                                        </p:tgtEl>
                                      </p:cBhvr>
                                      <p:to x="100000" y="100000"/>
                                    </p:animScale>
                                    <p:animScale>
                                      <p:cBhvr>
                                        <p:cTn id="117" dur="26">
                                          <p:stCondLst>
                                            <p:cond delay="1642"/>
                                          </p:stCondLst>
                                        </p:cTn>
                                        <p:tgtEl>
                                          <p:spTgt spid="18445"/>
                                        </p:tgtEl>
                                      </p:cBhvr>
                                      <p:to x="100000" y="90000"/>
                                    </p:animScale>
                                    <p:animScale>
                                      <p:cBhvr>
                                        <p:cTn id="118" dur="166" decel="50000">
                                          <p:stCondLst>
                                            <p:cond delay="1668"/>
                                          </p:stCondLst>
                                        </p:cTn>
                                        <p:tgtEl>
                                          <p:spTgt spid="18445"/>
                                        </p:tgtEl>
                                      </p:cBhvr>
                                      <p:to x="100000" y="100000"/>
                                    </p:animScale>
                                    <p:animScale>
                                      <p:cBhvr>
                                        <p:cTn id="119" dur="26">
                                          <p:stCondLst>
                                            <p:cond delay="1808"/>
                                          </p:stCondLst>
                                        </p:cTn>
                                        <p:tgtEl>
                                          <p:spTgt spid="18445"/>
                                        </p:tgtEl>
                                      </p:cBhvr>
                                      <p:to x="100000" y="95000"/>
                                    </p:animScale>
                                    <p:animScale>
                                      <p:cBhvr>
                                        <p:cTn id="120" dur="166" decel="50000">
                                          <p:stCondLst>
                                            <p:cond delay="1834"/>
                                          </p:stCondLst>
                                        </p:cTn>
                                        <p:tgtEl>
                                          <p:spTgt spid="1844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12.1 Explore Solids</a:t>
            </a:r>
            <a:endParaRPr lang="en-US" dirty="0"/>
          </a:p>
        </p:txBody>
      </p:sp>
      <p:sp>
        <p:nvSpPr>
          <p:cNvPr id="3" name="Content Placeholder 2"/>
          <p:cNvSpPr>
            <a:spLocks noGrp="1"/>
          </p:cNvSpPr>
          <p:nvPr>
            <p:ph sz="half" idx="1"/>
          </p:nvPr>
        </p:nvSpPr>
        <p:spPr/>
        <p:txBody>
          <a:bodyPr/>
          <a:lstStyle/>
          <a:p>
            <a:r>
              <a:rPr lang="en-US" dirty="0" smtClean="0"/>
              <a:t>Cross Section</a:t>
            </a:r>
          </a:p>
          <a:p>
            <a:pPr lvl="1"/>
            <a:r>
              <a:rPr lang="en-US" dirty="0" smtClean="0"/>
              <a:t>Imagine slicing a very thin slice of the </a:t>
            </a:r>
            <a:r>
              <a:rPr lang="en-US" dirty="0" smtClean="0"/>
              <a:t>solid</a:t>
            </a:r>
          </a:p>
          <a:p>
            <a:pPr lvl="1"/>
            <a:r>
              <a:rPr lang="en-US" dirty="0" smtClean="0"/>
              <a:t>The cross section is the 2-D shape of the thin slice</a:t>
            </a:r>
            <a:endParaRPr lang="en-US" dirty="0" smtClean="0"/>
          </a:p>
          <a:p>
            <a:pPr lvl="1"/>
            <a:endParaRPr lang="en-US" dirty="0"/>
          </a:p>
        </p:txBody>
      </p:sp>
      <p:pic>
        <p:nvPicPr>
          <p:cNvPr id="6" name="Picture 2"/>
          <p:cNvPicPr>
            <a:picLocks noGrp="1" noChangeAspect="1" noChangeArrowheads="1"/>
          </p:cNvPicPr>
          <p:nvPr>
            <p:ph sz="half" idx="2"/>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8200" y="1861263"/>
            <a:ext cx="4191000" cy="2128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640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15407</TotalTime>
  <Words>2233</Words>
  <Application>Microsoft Office PowerPoint</Application>
  <PresentationFormat>On-screen Show (16:9)</PresentationFormat>
  <Paragraphs>458</Paragraphs>
  <Slides>51</Slides>
  <Notes>50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Calibri</vt:lpstr>
      <vt:lpstr>Cambria Math</vt:lpstr>
      <vt:lpstr>Comic Sans MS</vt:lpstr>
      <vt:lpstr>Times New Roman</vt:lpstr>
      <vt:lpstr>Wingdings</vt:lpstr>
      <vt:lpstr>Wingdings 2</vt:lpstr>
      <vt:lpstr>Office Theme</vt:lpstr>
      <vt:lpstr>Surface Area and Volume of Solids</vt:lpstr>
      <vt:lpstr>PowerPoint Presentation</vt:lpstr>
      <vt:lpstr>12.1 Explore Solids</vt:lpstr>
      <vt:lpstr>12.1 Explore Solids</vt:lpstr>
      <vt:lpstr>12.1 Explore Solids</vt:lpstr>
      <vt:lpstr>12.1 Explore Solids</vt:lpstr>
      <vt:lpstr>12.1 Explore Solids</vt:lpstr>
      <vt:lpstr>12.1 Explore Solids</vt:lpstr>
      <vt:lpstr>12.1 Explore Solids</vt:lpstr>
      <vt:lpstr>12.1 Explore Solids</vt:lpstr>
      <vt:lpstr>Answers and Quiz</vt:lpstr>
      <vt:lpstr>12.2 Surface Area of Prisms and Cylinders</vt:lpstr>
      <vt:lpstr>12.2 Surface Area of Prisms and Cylinders</vt:lpstr>
      <vt:lpstr>12.2 Surface Area of Prisms and Cylinders</vt:lpstr>
      <vt:lpstr>12.2 Surface Area of Prisms and Cylinders</vt:lpstr>
      <vt:lpstr>12.2 Surface Area of Prisms and Cylinders</vt:lpstr>
      <vt:lpstr>12.2 Surface Area of Prisms and Cylinders</vt:lpstr>
      <vt:lpstr>12.2 Surface Area of Prisms and Cylinders</vt:lpstr>
      <vt:lpstr>12.2 Surface Area of Prisms and Cylinders</vt:lpstr>
      <vt:lpstr>12.2 Surface Area of Prisms and Cylinders</vt:lpstr>
      <vt:lpstr>Answers and Quiz</vt:lpstr>
      <vt:lpstr>12.3 Surface Area of Pyramids and Cones</vt:lpstr>
      <vt:lpstr>12.3 Surface Area of Pyramids and Cones</vt:lpstr>
      <vt:lpstr>12.3 Surface Area of Pyramids and Cones</vt:lpstr>
      <vt:lpstr>12.3 Surface Area of Pyramids and Cones</vt:lpstr>
      <vt:lpstr>12.3 Surface Area of Pyramids and Cones</vt:lpstr>
      <vt:lpstr>Answers and Quiz</vt:lpstr>
      <vt:lpstr>12.4 Volume of Prisms and Cylinders</vt:lpstr>
      <vt:lpstr>12.4 Volume of Prisms and Cylinders</vt:lpstr>
      <vt:lpstr>12.4 Volume of Prisms and Cylinders</vt:lpstr>
      <vt:lpstr>12.4 Volume of Prisms and Cylinders</vt:lpstr>
      <vt:lpstr>12.4 Volume of Prisms and Cylinders</vt:lpstr>
      <vt:lpstr>12.4 Volume of Prisms and Cylinders</vt:lpstr>
      <vt:lpstr>Answers and Quiz</vt:lpstr>
      <vt:lpstr>12.5 Volume of Pyramids and Cones</vt:lpstr>
      <vt:lpstr>12.5 Volume of Pyramids and Cones</vt:lpstr>
      <vt:lpstr>12.5 Volume of Pyramids and Cones</vt:lpstr>
      <vt:lpstr>Answers and Quiz</vt:lpstr>
      <vt:lpstr>12.6 Surface Area and Volume of Spheres</vt:lpstr>
      <vt:lpstr>12.6 Surface Area and Volume of Spheres</vt:lpstr>
      <vt:lpstr>12.6 Surface Area and Volume of Spheres</vt:lpstr>
      <vt:lpstr>12.6 Surface Area and Volume of Spheres</vt:lpstr>
      <vt:lpstr>Answers and Quiz</vt:lpstr>
      <vt:lpstr>12.7 Explore Similar Solids</vt:lpstr>
      <vt:lpstr>12.7 Explore Similar Solids</vt:lpstr>
      <vt:lpstr>12.7 Explore Similar Solids</vt:lpstr>
      <vt:lpstr>12.7 Explore Similar Solids</vt:lpstr>
      <vt:lpstr>12.7 Explore Similar Solids</vt:lpstr>
      <vt:lpstr>12.7 Explore Similar Solids</vt:lpstr>
      <vt:lpstr>Answers and Quiz</vt:lpstr>
      <vt:lpstr>12.Review</vt:lpstr>
    </vt:vector>
  </TitlesOfParts>
  <Company>Andrews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Surface Area and Volume of Solids</dc:title>
  <dc:creator>Richard  Wright</dc:creator>
  <cp:lastModifiedBy>Richard Wright</cp:lastModifiedBy>
  <cp:revision>60</cp:revision>
  <cp:lastPrinted>2011-04-05T19:26:01Z</cp:lastPrinted>
  <dcterms:created xsi:type="dcterms:W3CDTF">2011-03-23T20:17:00Z</dcterms:created>
  <dcterms:modified xsi:type="dcterms:W3CDTF">2018-04-25T13:55:38Z</dcterms:modified>
</cp:coreProperties>
</file>